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3"/>
    <p:sldMasterId id="2147483648" r:id="rId4"/>
    <p:sldMasterId id="2147483729" r:id="rId5"/>
    <p:sldMasterId id="2147483720" r:id="rId6"/>
    <p:sldMasterId id="2147483731" r:id="rId7"/>
    <p:sldMasterId id="2147483718" r:id="rId8"/>
  </p:sldMasterIdLst>
  <p:notesMasterIdLst>
    <p:notesMasterId r:id="rId52"/>
  </p:notesMasterIdLst>
  <p:sldIdLst>
    <p:sldId id="257" r:id="rId9"/>
    <p:sldId id="258" r:id="rId10"/>
    <p:sldId id="310" r:id="rId11"/>
    <p:sldId id="259" r:id="rId12"/>
    <p:sldId id="260" r:id="rId13"/>
    <p:sldId id="309" r:id="rId14"/>
    <p:sldId id="308" r:id="rId15"/>
    <p:sldId id="311" r:id="rId16"/>
    <p:sldId id="268" r:id="rId17"/>
    <p:sldId id="294" r:id="rId18"/>
    <p:sldId id="313" r:id="rId19"/>
    <p:sldId id="312" r:id="rId20"/>
    <p:sldId id="296" r:id="rId21"/>
    <p:sldId id="279" r:id="rId22"/>
    <p:sldId id="280" r:id="rId23"/>
    <p:sldId id="281" r:id="rId24"/>
    <p:sldId id="314" r:id="rId25"/>
    <p:sldId id="300" r:id="rId26"/>
    <p:sldId id="283" r:id="rId27"/>
    <p:sldId id="282" r:id="rId28"/>
    <p:sldId id="323" r:id="rId29"/>
    <p:sldId id="324" r:id="rId30"/>
    <p:sldId id="315" r:id="rId31"/>
    <p:sldId id="301" r:id="rId32"/>
    <p:sldId id="286" r:id="rId33"/>
    <p:sldId id="320" r:id="rId34"/>
    <p:sldId id="288" r:id="rId35"/>
    <p:sldId id="289" r:id="rId36"/>
    <p:sldId id="285" r:id="rId37"/>
    <p:sldId id="319" r:id="rId38"/>
    <p:sldId id="316" r:id="rId39"/>
    <p:sldId id="297" r:id="rId40"/>
    <p:sldId id="317" r:id="rId41"/>
    <p:sldId id="322" r:id="rId42"/>
    <p:sldId id="304" r:id="rId43"/>
    <p:sldId id="276" r:id="rId44"/>
    <p:sldId id="269" r:id="rId45"/>
    <p:sldId id="275" r:id="rId46"/>
    <p:sldId id="299" r:id="rId47"/>
    <p:sldId id="293" r:id="rId48"/>
    <p:sldId id="261" r:id="rId49"/>
    <p:sldId id="262" r:id="rId50"/>
    <p:sldId id="263" r:id="rId5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049119-0998-9A52-8C64-D8F7747AB199}" name="Kathleen Kelly" initials="KK" userId="S::kelsherif@kycasanetwork.onmicrosoft.com::b0f762d3-1e75-42be-8b23-94d2be9b7a14" providerId="AD"/>
  <p188:author id="{A5678F3C-0BA4-22F2-5BF0-406AB4A4D897}" name="Brittany Garrett" initials="BG" userId="S::bgarrett@kycasanetwork.onmicrosoft.com::c2b7b24f-c37b-43aa-bf1e-387dee30a13e" providerId="AD"/>
  <p188:author id="{4902B897-5DFA-6B9C-3F97-6116EB4ADC13}" name="Courtney Williams" initials="CW" userId="S::cwilliams@kycasanetwork.onmicrosoft.com::7ec3ab4e-6c6d-4a52-920b-d0a48b3721be" providerId="AD"/>
  <p188:author id="{D6B476F5-69A0-699E-BE90-1EA48F4F5AD2}" name="Melissa Paris" initials="MP" userId="S::mparis@kycasanetwork.onmicrosoft.com::546bf9fb-df74-49bc-9afb-97402437a48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379" autoAdjust="0"/>
  </p:normalViewPr>
  <p:slideViewPr>
    <p:cSldViewPr snapToGrid="0">
      <p:cViewPr varScale="1">
        <p:scale>
          <a:sx n="61" d="100"/>
          <a:sy n="61" d="100"/>
        </p:scale>
        <p:origin x="149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5.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4" Type="http://schemas.openxmlformats.org/officeDocument/2006/relationships/slideMaster" Target="slideMasters/slideMaster2.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6.xml"/><Relationship Id="rId51" Type="http://schemas.openxmlformats.org/officeDocument/2006/relationships/slide" Target="slides/slide43.xml"/><Relationship Id="rId3"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A40BF6F1-FB32-4F9D-8831-2F86C942EEE4}" type="datetimeFigureOut">
              <a:t>11/13/2024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019F572C-7B20-4AA0-99AE-C38F6E2C9CB4}" type="slidenum">
              <a:t>‹#›</a:t>
            </a:fld>
            <a:endParaRPr lang="en-US"/>
          </a:p>
        </p:txBody>
      </p:sp>
    </p:spTree>
    <p:extLst>
      <p:ext uri="{BB962C8B-B14F-4D97-AF65-F5344CB8AC3E}">
        <p14:creationId xmlns:p14="http://schemas.microsoft.com/office/powerpoint/2010/main" val="2990556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3CA62-4F9B-4DFA-BCEA-EC6649BB4650}" type="slidenum">
              <a:rPr lang="en-US" smtClean="0"/>
              <a:t>1</a:t>
            </a:fld>
            <a:endParaRPr lang="en-US"/>
          </a:p>
        </p:txBody>
      </p:sp>
    </p:spTree>
    <p:extLst>
      <p:ext uri="{BB962C8B-B14F-4D97-AF65-F5344CB8AC3E}">
        <p14:creationId xmlns:p14="http://schemas.microsoft.com/office/powerpoint/2010/main" val="141101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D2473-F7F0-304A-1968-8B7DB3B570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A0B81-CADB-0740-1960-7ECA5A0022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5638C9-E415-E1F7-D27D-398C54DBC5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8EDB11-2D60-4729-D51E-306426A46367}"/>
              </a:ext>
            </a:extLst>
          </p:cNvPr>
          <p:cNvSpPr>
            <a:spLocks noGrp="1"/>
          </p:cNvSpPr>
          <p:nvPr>
            <p:ph type="sldNum" sz="quarter" idx="5"/>
          </p:nvPr>
        </p:nvSpPr>
        <p:spPr/>
        <p:txBody>
          <a:bodyPr/>
          <a:lstStyle/>
          <a:p>
            <a:fld id="{1B63CA62-4F9B-4DFA-BCEA-EC6649BB4650}" type="slidenum">
              <a:rPr lang="en-US" smtClean="0"/>
              <a:t>10</a:t>
            </a:fld>
            <a:endParaRPr lang="en-US"/>
          </a:p>
        </p:txBody>
      </p:sp>
    </p:spTree>
    <p:extLst>
      <p:ext uri="{BB962C8B-B14F-4D97-AF65-F5344CB8AC3E}">
        <p14:creationId xmlns:p14="http://schemas.microsoft.com/office/powerpoint/2010/main" val="2464306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54720-8B70-A135-86B7-7335240652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F9F293-7352-E9C3-5ECC-0DFD10E658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2D5887-1D01-2EE7-AE5A-76870526A260}"/>
              </a:ext>
            </a:extLst>
          </p:cNvPr>
          <p:cNvSpPr>
            <a:spLocks noGrp="1"/>
          </p:cNvSpPr>
          <p:nvPr>
            <p:ph type="body" idx="1"/>
          </p:nvPr>
        </p:nvSpPr>
        <p:spPr/>
        <p:txBody>
          <a:bodyPr/>
          <a:lstStyle/>
          <a:p>
            <a:r>
              <a:rPr lang="en-US" dirty="0"/>
              <a:t>For this first components, we focus on engaging our listener quickly and using clear language. </a:t>
            </a:r>
          </a:p>
          <a:p>
            <a:endParaRPr lang="en-US" dirty="0"/>
          </a:p>
          <a:p>
            <a:r>
              <a:rPr lang="en-US" dirty="0"/>
              <a:t>We are so accustomed to talking with other CASA folks about this work that we forget how much jargon we use!</a:t>
            </a:r>
          </a:p>
        </p:txBody>
      </p:sp>
      <p:sp>
        <p:nvSpPr>
          <p:cNvPr id="4" name="Slide Number Placeholder 3">
            <a:extLst>
              <a:ext uri="{FF2B5EF4-FFF2-40B4-BE49-F238E27FC236}">
                <a16:creationId xmlns:a16="http://schemas.microsoft.com/office/drawing/2014/main" id="{B305D372-4F48-C6BE-DB98-D091C36D0B5D}"/>
              </a:ext>
            </a:extLst>
          </p:cNvPr>
          <p:cNvSpPr>
            <a:spLocks noGrp="1"/>
          </p:cNvSpPr>
          <p:nvPr>
            <p:ph type="sldNum" sz="quarter" idx="5"/>
          </p:nvPr>
        </p:nvSpPr>
        <p:spPr/>
        <p:txBody>
          <a:bodyPr/>
          <a:lstStyle/>
          <a:p>
            <a:fld id="{1B63CA62-4F9B-4DFA-BCEA-EC6649BB4650}" type="slidenum">
              <a:rPr lang="en-US" smtClean="0"/>
              <a:t>11</a:t>
            </a:fld>
            <a:endParaRPr lang="en-US"/>
          </a:p>
        </p:txBody>
      </p:sp>
    </p:spTree>
    <p:extLst>
      <p:ext uri="{BB962C8B-B14F-4D97-AF65-F5344CB8AC3E}">
        <p14:creationId xmlns:p14="http://schemas.microsoft.com/office/powerpoint/2010/main" val="2326259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FED79-CCB1-BFC1-1D94-0173A3DB4D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DDBAB-9187-69C1-679D-DD10362CA7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85A1B5-4464-CA0C-08D9-96BD4D35A6ED}"/>
              </a:ext>
            </a:extLst>
          </p:cNvPr>
          <p:cNvSpPr>
            <a:spLocks noGrp="1"/>
          </p:cNvSpPr>
          <p:nvPr>
            <p:ph type="body" idx="1"/>
          </p:nvPr>
        </p:nvSpPr>
        <p:spPr/>
        <p:txBody>
          <a:bodyPr/>
          <a:lstStyle/>
          <a:p>
            <a:r>
              <a:rPr lang="en-US" dirty="0"/>
              <a:t>Let’s dive in deeper on avoiding jargon. </a:t>
            </a:r>
          </a:p>
          <a:p>
            <a:endParaRPr lang="en-US" dirty="0"/>
          </a:p>
          <a:p>
            <a:r>
              <a:rPr lang="en-US" dirty="0"/>
              <a:t>All acronyms – including CASA! Later in the pitch, we will identify what CASA is – but our name itself is jargon-y so we aren’t going to introduce it yet, since we are focusing on capturing the listener’s attention. </a:t>
            </a:r>
          </a:p>
          <a:p>
            <a:r>
              <a:rPr lang="en-US" dirty="0"/>
              <a:t>“Have you ever thought about being a CASA volunteer?” is not a good opening hook statement!</a:t>
            </a:r>
          </a:p>
          <a:p>
            <a:endParaRPr lang="en-US" dirty="0"/>
          </a:p>
          <a:p>
            <a:r>
              <a:rPr lang="en-US" i="1" dirty="0"/>
              <a:t>Go through terms in the left column – </a:t>
            </a:r>
            <a:r>
              <a:rPr lang="en-US" i="0" dirty="0"/>
              <a:t>We use these terms often but this is not language that people use in everyday conversation. </a:t>
            </a:r>
          </a:p>
          <a:p>
            <a:endParaRPr lang="en-US" i="0" dirty="0"/>
          </a:p>
          <a:p>
            <a:r>
              <a:rPr lang="en-US" i="0" dirty="0"/>
              <a:t>Without more context, even the word “advocate” may not clearly explain what we do.</a:t>
            </a:r>
          </a:p>
          <a:p>
            <a:endParaRPr lang="en-US" i="0" dirty="0"/>
          </a:p>
          <a:p>
            <a:r>
              <a:rPr lang="en-US" i="0" dirty="0"/>
              <a:t>The terms on the right are more likely to resonate with the general public. </a:t>
            </a:r>
            <a:r>
              <a:rPr lang="en-US" i="1" dirty="0"/>
              <a:t>Go through these…</a:t>
            </a:r>
          </a:p>
          <a:p>
            <a:r>
              <a:rPr lang="en-US" i="0" dirty="0"/>
              <a:t>The terms on the right are phrases and words that show up in everyday language. </a:t>
            </a:r>
          </a:p>
        </p:txBody>
      </p:sp>
      <p:sp>
        <p:nvSpPr>
          <p:cNvPr id="4" name="Slide Number Placeholder 3">
            <a:extLst>
              <a:ext uri="{FF2B5EF4-FFF2-40B4-BE49-F238E27FC236}">
                <a16:creationId xmlns:a16="http://schemas.microsoft.com/office/drawing/2014/main" id="{8C7EA14F-6819-FF82-C8AC-C73A471A10F5}"/>
              </a:ext>
            </a:extLst>
          </p:cNvPr>
          <p:cNvSpPr>
            <a:spLocks noGrp="1"/>
          </p:cNvSpPr>
          <p:nvPr>
            <p:ph type="sldNum" sz="quarter" idx="5"/>
          </p:nvPr>
        </p:nvSpPr>
        <p:spPr/>
        <p:txBody>
          <a:bodyPr/>
          <a:lstStyle/>
          <a:p>
            <a:fld id="{1B63CA62-4F9B-4DFA-BCEA-EC6649BB4650}" type="slidenum">
              <a:rPr lang="en-US" smtClean="0"/>
              <a:t>12</a:t>
            </a:fld>
            <a:endParaRPr lang="en-US"/>
          </a:p>
        </p:txBody>
      </p:sp>
    </p:spTree>
    <p:extLst>
      <p:ext uri="{BB962C8B-B14F-4D97-AF65-F5344CB8AC3E}">
        <p14:creationId xmlns:p14="http://schemas.microsoft.com/office/powerpoint/2010/main" val="878046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E51AD-C217-4F73-82A8-E3F4BAC5F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D01E1-9312-A000-7033-3B7AEBA6C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E9F37A-05D3-F7C1-9D75-05ED81F3CEEC}"/>
              </a:ext>
            </a:extLst>
          </p:cNvPr>
          <p:cNvSpPr>
            <a:spLocks noGrp="1"/>
          </p:cNvSpPr>
          <p:nvPr>
            <p:ph type="body" idx="1"/>
          </p:nvPr>
        </p:nvSpPr>
        <p:spPr/>
        <p:txBody>
          <a:bodyPr/>
          <a:lstStyle/>
          <a:p>
            <a:r>
              <a:rPr lang="en-US" dirty="0"/>
              <a:t>Now we’ll take a few minutes to give you time to develop your own hook statement. </a:t>
            </a:r>
          </a:p>
          <a:p>
            <a:endParaRPr lang="en-US" dirty="0"/>
          </a:p>
          <a:p>
            <a:r>
              <a:rPr lang="en-US" i="1" dirty="0"/>
              <a:t>Refer to worksheet. </a:t>
            </a:r>
          </a:p>
        </p:txBody>
      </p:sp>
      <p:sp>
        <p:nvSpPr>
          <p:cNvPr id="4" name="Slide Number Placeholder 3">
            <a:extLst>
              <a:ext uri="{FF2B5EF4-FFF2-40B4-BE49-F238E27FC236}">
                <a16:creationId xmlns:a16="http://schemas.microsoft.com/office/drawing/2014/main" id="{87ECBB0A-D490-BE31-ABE6-1F69A87C8098}"/>
              </a:ext>
            </a:extLst>
          </p:cNvPr>
          <p:cNvSpPr>
            <a:spLocks noGrp="1"/>
          </p:cNvSpPr>
          <p:nvPr>
            <p:ph type="sldNum" sz="quarter" idx="5"/>
          </p:nvPr>
        </p:nvSpPr>
        <p:spPr/>
        <p:txBody>
          <a:bodyPr/>
          <a:lstStyle/>
          <a:p>
            <a:fld id="{1B63CA62-4F9B-4DFA-BCEA-EC6649BB4650}" type="slidenum">
              <a:rPr lang="en-US" smtClean="0"/>
              <a:t>13</a:t>
            </a:fld>
            <a:endParaRPr lang="en-US"/>
          </a:p>
        </p:txBody>
      </p:sp>
    </p:spTree>
    <p:extLst>
      <p:ext uri="{BB962C8B-B14F-4D97-AF65-F5344CB8AC3E}">
        <p14:creationId xmlns:p14="http://schemas.microsoft.com/office/powerpoint/2010/main" val="3774317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CF1BB-85BC-53C1-940E-E69E6890E8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81878-B1FC-DD23-FFEC-3D926E84B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6DFE51-B0D5-5A85-0FF8-20B6CA7063B0}"/>
              </a:ext>
            </a:extLst>
          </p:cNvPr>
          <p:cNvSpPr>
            <a:spLocks noGrp="1"/>
          </p:cNvSpPr>
          <p:nvPr>
            <p:ph type="body" idx="1"/>
          </p:nvPr>
        </p:nvSpPr>
        <p:spPr/>
        <p:txBody>
          <a:bodyPr/>
          <a:lstStyle/>
          <a:p>
            <a:r>
              <a:rPr lang="en-US" i="1" dirty="0"/>
              <a:t>Bring group back together once they’ve written their statements, and give directions for sharing and receiving feedback.</a:t>
            </a:r>
          </a:p>
          <a:p>
            <a:r>
              <a:rPr lang="en-US" i="0" dirty="0"/>
              <a:t>A note on feedback: We are all kind people and sometimes we are hesitant to share critical feedback for fear of hurting someone’s feelings. However, we look at feedback this way: We won’t grow and improve our pitch without the insight from others. We look at feedback this way – I care enough about you and your work to provide thoughtful feedback. </a:t>
            </a:r>
          </a:p>
          <a:p>
            <a:r>
              <a:rPr lang="en-US" i="0" dirty="0"/>
              <a:t>Your challenge, as you listen to your partner’s hook statement, is to provide at least one piece of critical feedback to help them improve their pitch.</a:t>
            </a:r>
          </a:p>
          <a:p>
            <a:r>
              <a:rPr lang="en-US" i="0" dirty="0"/>
              <a:t>Here are some prompts to help you think through feedback you can offer. </a:t>
            </a:r>
          </a:p>
          <a:p>
            <a:endParaRPr lang="en-US" i="1" dirty="0"/>
          </a:p>
          <a:p>
            <a:r>
              <a:rPr lang="en-US" i="1" dirty="0"/>
              <a:t>After working in pairs, we will solicit 1-2 shares from the audience; briefly get audience feedback on what worked well</a:t>
            </a:r>
          </a:p>
        </p:txBody>
      </p:sp>
      <p:sp>
        <p:nvSpPr>
          <p:cNvPr id="4" name="Slide Number Placeholder 3">
            <a:extLst>
              <a:ext uri="{FF2B5EF4-FFF2-40B4-BE49-F238E27FC236}">
                <a16:creationId xmlns:a16="http://schemas.microsoft.com/office/drawing/2014/main" id="{CB050FB2-9392-B4C3-8EE9-59D29E918237}"/>
              </a:ext>
            </a:extLst>
          </p:cNvPr>
          <p:cNvSpPr>
            <a:spLocks noGrp="1"/>
          </p:cNvSpPr>
          <p:nvPr>
            <p:ph type="sldNum" sz="quarter" idx="5"/>
          </p:nvPr>
        </p:nvSpPr>
        <p:spPr/>
        <p:txBody>
          <a:bodyPr/>
          <a:lstStyle/>
          <a:p>
            <a:fld id="{1B63CA62-4F9B-4DFA-BCEA-EC6649BB4650}" type="slidenum">
              <a:rPr lang="en-US" smtClean="0"/>
              <a:t>14</a:t>
            </a:fld>
            <a:endParaRPr lang="en-US"/>
          </a:p>
        </p:txBody>
      </p:sp>
    </p:spTree>
    <p:extLst>
      <p:ext uri="{BB962C8B-B14F-4D97-AF65-F5344CB8AC3E}">
        <p14:creationId xmlns:p14="http://schemas.microsoft.com/office/powerpoint/2010/main" val="3039224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C5A17-275E-CBB5-B3C8-DDF4D6A119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CA08F-40B7-2D34-B416-B0591C17A1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3443B-5CCB-8661-D27A-5854D52C2C6C}"/>
              </a:ext>
            </a:extLst>
          </p:cNvPr>
          <p:cNvSpPr>
            <a:spLocks noGrp="1"/>
          </p:cNvSpPr>
          <p:nvPr>
            <p:ph type="body" idx="1"/>
          </p:nvPr>
        </p:nvSpPr>
        <p:spPr/>
        <p:txBody>
          <a:bodyPr/>
          <a:lstStyle/>
          <a:p>
            <a:r>
              <a:rPr lang="en-US" dirty="0"/>
              <a:t>Those were great examples! Now we’d like to share a few more examples that illustrate how you can alter your pitch based on who you’re talking to. </a:t>
            </a:r>
          </a:p>
        </p:txBody>
      </p:sp>
      <p:sp>
        <p:nvSpPr>
          <p:cNvPr id="4" name="Slide Number Placeholder 3">
            <a:extLst>
              <a:ext uri="{FF2B5EF4-FFF2-40B4-BE49-F238E27FC236}">
                <a16:creationId xmlns:a16="http://schemas.microsoft.com/office/drawing/2014/main" id="{A5145FD7-107C-7F6C-2496-2126753DC0AE}"/>
              </a:ext>
            </a:extLst>
          </p:cNvPr>
          <p:cNvSpPr>
            <a:spLocks noGrp="1"/>
          </p:cNvSpPr>
          <p:nvPr>
            <p:ph type="sldNum" sz="quarter" idx="5"/>
          </p:nvPr>
        </p:nvSpPr>
        <p:spPr/>
        <p:txBody>
          <a:bodyPr/>
          <a:lstStyle/>
          <a:p>
            <a:fld id="{1B63CA62-4F9B-4DFA-BCEA-EC6649BB4650}" type="slidenum">
              <a:rPr lang="en-US" smtClean="0"/>
              <a:t>15</a:t>
            </a:fld>
            <a:endParaRPr lang="en-US"/>
          </a:p>
        </p:txBody>
      </p:sp>
    </p:spTree>
    <p:extLst>
      <p:ext uri="{BB962C8B-B14F-4D97-AF65-F5344CB8AC3E}">
        <p14:creationId xmlns:p14="http://schemas.microsoft.com/office/powerpoint/2010/main" val="3203928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903E5-418A-CBF6-C971-FB3DD5D78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927A37-ACD6-38D4-69AF-521BB6EF12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98556A-F217-FE25-C24F-6E71C57B85A5}"/>
              </a:ext>
            </a:extLst>
          </p:cNvPr>
          <p:cNvSpPr>
            <a:spLocks noGrp="1"/>
          </p:cNvSpPr>
          <p:nvPr>
            <p:ph type="body" idx="1"/>
          </p:nvPr>
        </p:nvSpPr>
        <p:spPr/>
        <p:txBody>
          <a:bodyPr/>
          <a:lstStyle/>
          <a:p>
            <a:r>
              <a:rPr lang="en-US" dirty="0"/>
              <a:t>The next component of the pitch is conveying the impact of CASA volunteers – here is where we describe exactly what we do. </a:t>
            </a:r>
          </a:p>
        </p:txBody>
      </p:sp>
      <p:sp>
        <p:nvSpPr>
          <p:cNvPr id="4" name="Slide Number Placeholder 3">
            <a:extLst>
              <a:ext uri="{FF2B5EF4-FFF2-40B4-BE49-F238E27FC236}">
                <a16:creationId xmlns:a16="http://schemas.microsoft.com/office/drawing/2014/main" id="{4AF27059-EB74-A31B-578A-BBC10AD0D750}"/>
              </a:ext>
            </a:extLst>
          </p:cNvPr>
          <p:cNvSpPr>
            <a:spLocks noGrp="1"/>
          </p:cNvSpPr>
          <p:nvPr>
            <p:ph type="sldNum" sz="quarter" idx="5"/>
          </p:nvPr>
        </p:nvSpPr>
        <p:spPr/>
        <p:txBody>
          <a:bodyPr/>
          <a:lstStyle/>
          <a:p>
            <a:fld id="{1B63CA62-4F9B-4DFA-BCEA-EC6649BB4650}" type="slidenum">
              <a:rPr lang="en-US" smtClean="0"/>
              <a:t>16</a:t>
            </a:fld>
            <a:endParaRPr lang="en-US"/>
          </a:p>
        </p:txBody>
      </p:sp>
    </p:spTree>
    <p:extLst>
      <p:ext uri="{BB962C8B-B14F-4D97-AF65-F5344CB8AC3E}">
        <p14:creationId xmlns:p14="http://schemas.microsoft.com/office/powerpoint/2010/main" val="846195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438E3-61F3-8187-0AA6-78214C7E24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5697A-A15B-8C89-0B57-AF1B787272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99A52B-2AA1-646E-4CD8-62581391A92B}"/>
              </a:ext>
            </a:extLst>
          </p:cNvPr>
          <p:cNvSpPr>
            <a:spLocks noGrp="1"/>
          </p:cNvSpPr>
          <p:nvPr>
            <p:ph type="body" idx="1"/>
          </p:nvPr>
        </p:nvSpPr>
        <p:spPr/>
        <p:txBody>
          <a:bodyPr/>
          <a:lstStyle/>
          <a:p>
            <a:r>
              <a:rPr lang="en-US" dirty="0"/>
              <a:t>Don’t inadvertently represent the CASA role: Sometimes our stories tend to feature these big stories about ways that CASA volunteers have served as mentors to children. </a:t>
            </a:r>
            <a:r>
              <a:rPr lang="en-US" dirty="0" err="1"/>
              <a:t>Whlie</a:t>
            </a:r>
            <a:r>
              <a:rPr lang="en-US" dirty="0"/>
              <a:t> this can be a component of the work, overemphasizing this part of the work – rather than explaining how we make recommendations to the court – can cause confusion about the role.</a:t>
            </a:r>
          </a:p>
          <a:p>
            <a:endParaRPr lang="en-US" dirty="0"/>
          </a:p>
          <a:p>
            <a:r>
              <a:rPr lang="en-US" dirty="0"/>
              <a:t>Analogy (credit to Ben of CASA of Lexington): We are addressing the child’s needs through CASA advocacy- the “prescription” ordered by the judge is our role as an advocate who shares information with the courts and ensures the child’s needs are heard/addressed. The “side effect” is that the CASA gains a trusted adult to support them along the way. So, in Ben’s case – through the “prescription,” he helped prevent more placement disruptions, but the side effect was shown when Ben was invited to attend the youth’s GED ceremony – Ben was one of the only people in his life who attended. </a:t>
            </a:r>
          </a:p>
        </p:txBody>
      </p:sp>
      <p:sp>
        <p:nvSpPr>
          <p:cNvPr id="4" name="Slide Number Placeholder 3">
            <a:extLst>
              <a:ext uri="{FF2B5EF4-FFF2-40B4-BE49-F238E27FC236}">
                <a16:creationId xmlns:a16="http://schemas.microsoft.com/office/drawing/2014/main" id="{B857574B-4548-175A-4974-5F8ABA746EEB}"/>
              </a:ext>
            </a:extLst>
          </p:cNvPr>
          <p:cNvSpPr>
            <a:spLocks noGrp="1"/>
          </p:cNvSpPr>
          <p:nvPr>
            <p:ph type="sldNum" sz="quarter" idx="5"/>
          </p:nvPr>
        </p:nvSpPr>
        <p:spPr/>
        <p:txBody>
          <a:bodyPr/>
          <a:lstStyle/>
          <a:p>
            <a:fld id="{1B63CA62-4F9B-4DFA-BCEA-EC6649BB4650}" type="slidenum">
              <a:rPr lang="en-US" smtClean="0"/>
              <a:t>17</a:t>
            </a:fld>
            <a:endParaRPr lang="en-US"/>
          </a:p>
        </p:txBody>
      </p:sp>
    </p:spTree>
    <p:extLst>
      <p:ext uri="{BB962C8B-B14F-4D97-AF65-F5344CB8AC3E}">
        <p14:creationId xmlns:p14="http://schemas.microsoft.com/office/powerpoint/2010/main" val="811799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2D9AC-150E-9B2B-D715-C55C38076C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494D18-33A9-9DFF-62D8-16DE30829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53EF79-FED5-5ED6-34D5-EC579B95E96B}"/>
              </a:ext>
            </a:extLst>
          </p:cNvPr>
          <p:cNvSpPr>
            <a:spLocks noGrp="1"/>
          </p:cNvSpPr>
          <p:nvPr>
            <p:ph type="body" idx="1"/>
          </p:nvPr>
        </p:nvSpPr>
        <p:spPr/>
        <p:txBody>
          <a:bodyPr/>
          <a:lstStyle/>
          <a:p>
            <a:r>
              <a:rPr lang="en-US" i="0" dirty="0"/>
              <a:t>We also want to make sure we don’t overwhelm our listener with our description of the CASA role. Here are some examples of statements we might include to reduce feelings of intimidation. </a:t>
            </a:r>
          </a:p>
          <a:p>
            <a:r>
              <a:rPr lang="en-US" i="1" dirty="0"/>
              <a:t>Tee these up with commentary where appropriate:</a:t>
            </a:r>
          </a:p>
          <a:p>
            <a:endParaRPr lang="en-US" dirty="0"/>
          </a:p>
          <a:p>
            <a:r>
              <a:rPr lang="en-US" dirty="0"/>
              <a:t>If you personally did not come in with a social services/legal background, that personal testimony is useful, too. </a:t>
            </a:r>
          </a:p>
          <a:p>
            <a:endParaRPr lang="en-US" dirty="0"/>
          </a:p>
          <a:p>
            <a:r>
              <a:rPr lang="en-US" dirty="0"/>
              <a:t>The court doesn’t want another legal expert; the court wants another person who wants a parent’s or friend’s perspective on everyday, normal things that the child needs</a:t>
            </a:r>
          </a:p>
          <a:p>
            <a:endParaRPr lang="en-US" dirty="0"/>
          </a:p>
          <a:p>
            <a:r>
              <a:rPr lang="en-US" dirty="0"/>
              <a:t>You don’t make decisions; you gather information and pass it along (sponge analogy) </a:t>
            </a:r>
          </a:p>
          <a:p>
            <a:endParaRPr lang="en-US" dirty="0"/>
          </a:p>
          <a:p>
            <a:r>
              <a:rPr lang="en-US" dirty="0"/>
              <a:t>Your supervisor knows the system inside and out, you as the volunteer do not have to. </a:t>
            </a:r>
          </a:p>
        </p:txBody>
      </p:sp>
      <p:sp>
        <p:nvSpPr>
          <p:cNvPr id="4" name="Slide Number Placeholder 3">
            <a:extLst>
              <a:ext uri="{FF2B5EF4-FFF2-40B4-BE49-F238E27FC236}">
                <a16:creationId xmlns:a16="http://schemas.microsoft.com/office/drawing/2014/main" id="{2FCAE5DF-76C9-5704-DCC3-AF97381537CD}"/>
              </a:ext>
            </a:extLst>
          </p:cNvPr>
          <p:cNvSpPr>
            <a:spLocks noGrp="1"/>
          </p:cNvSpPr>
          <p:nvPr>
            <p:ph type="sldNum" sz="quarter" idx="5"/>
          </p:nvPr>
        </p:nvSpPr>
        <p:spPr/>
        <p:txBody>
          <a:bodyPr/>
          <a:lstStyle/>
          <a:p>
            <a:fld id="{1B63CA62-4F9B-4DFA-BCEA-EC6649BB4650}" type="slidenum">
              <a:rPr lang="en-US" smtClean="0"/>
              <a:t>18</a:t>
            </a:fld>
            <a:endParaRPr lang="en-US"/>
          </a:p>
        </p:txBody>
      </p:sp>
    </p:spTree>
    <p:extLst>
      <p:ext uri="{BB962C8B-B14F-4D97-AF65-F5344CB8AC3E}">
        <p14:creationId xmlns:p14="http://schemas.microsoft.com/office/powerpoint/2010/main" val="4025006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52C06-C151-44B9-B6F2-2B54464603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7F4453-7AD1-DD72-1AA0-5E7F4F23B3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9BFCCD-41FB-DEDC-AF11-AB34D80F910F}"/>
              </a:ext>
            </a:extLst>
          </p:cNvPr>
          <p:cNvSpPr>
            <a:spLocks noGrp="1"/>
          </p:cNvSpPr>
          <p:nvPr>
            <p:ph type="body" idx="1"/>
          </p:nvPr>
        </p:nvSpPr>
        <p:spPr/>
        <p:txBody>
          <a:bodyPr/>
          <a:lstStyle/>
          <a:p>
            <a:r>
              <a:rPr lang="en-US" dirty="0"/>
              <a:t>Write 2-3 sentences describing the impact of CASA (5 minutes)</a:t>
            </a:r>
            <a:endParaRPr lang="en-US" dirty="0">
              <a:cs typeface="Calibri"/>
            </a:endParaRPr>
          </a:p>
          <a:p>
            <a:r>
              <a:rPr lang="en-US" dirty="0">
                <a:cs typeface="Calibri"/>
              </a:rPr>
              <a:t>Share in Pairs (5 minutes)</a:t>
            </a:r>
          </a:p>
          <a:p>
            <a:r>
              <a:rPr lang="en-US" dirty="0">
                <a:cs typeface="Calibri"/>
              </a:rPr>
              <a:t>Solicit 1-2 examples (2 minutes)</a:t>
            </a:r>
          </a:p>
        </p:txBody>
      </p:sp>
      <p:sp>
        <p:nvSpPr>
          <p:cNvPr id="4" name="Slide Number Placeholder 3">
            <a:extLst>
              <a:ext uri="{FF2B5EF4-FFF2-40B4-BE49-F238E27FC236}">
                <a16:creationId xmlns:a16="http://schemas.microsoft.com/office/drawing/2014/main" id="{425E7C49-870A-0105-772B-7DED7B8378B8}"/>
              </a:ext>
            </a:extLst>
          </p:cNvPr>
          <p:cNvSpPr>
            <a:spLocks noGrp="1"/>
          </p:cNvSpPr>
          <p:nvPr>
            <p:ph type="sldNum" sz="quarter" idx="5"/>
          </p:nvPr>
        </p:nvSpPr>
        <p:spPr/>
        <p:txBody>
          <a:bodyPr/>
          <a:lstStyle/>
          <a:p>
            <a:fld id="{1B63CA62-4F9B-4DFA-BCEA-EC6649BB4650}" type="slidenum">
              <a:rPr lang="en-US" smtClean="0"/>
              <a:t>19</a:t>
            </a:fld>
            <a:endParaRPr lang="en-US"/>
          </a:p>
        </p:txBody>
      </p:sp>
    </p:spTree>
    <p:extLst>
      <p:ext uri="{BB962C8B-B14F-4D97-AF65-F5344CB8AC3E}">
        <p14:creationId xmlns:p14="http://schemas.microsoft.com/office/powerpoint/2010/main" val="1078446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3CA62-4F9B-4DFA-BCEA-EC6649BB4650}" type="slidenum">
              <a:rPr lang="en-US" smtClean="0"/>
              <a:t>2</a:t>
            </a:fld>
            <a:endParaRPr lang="en-US"/>
          </a:p>
        </p:txBody>
      </p:sp>
    </p:spTree>
    <p:extLst>
      <p:ext uri="{BB962C8B-B14F-4D97-AF65-F5344CB8AC3E}">
        <p14:creationId xmlns:p14="http://schemas.microsoft.com/office/powerpoint/2010/main" val="4052751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31093-C772-BCC7-27CD-57C58A2FDF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488D0-8CBB-E22D-F3FA-B8803135B0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AB05C0-0F9E-22E4-E4F9-EE1EBBB6D135}"/>
              </a:ext>
            </a:extLst>
          </p:cNvPr>
          <p:cNvSpPr>
            <a:spLocks noGrp="1"/>
          </p:cNvSpPr>
          <p:nvPr>
            <p:ph type="body" idx="1"/>
          </p:nvPr>
        </p:nvSpPr>
        <p:spPr/>
        <p:txBody>
          <a:bodyPr/>
          <a:lstStyle/>
          <a:p>
            <a:r>
              <a:rPr lang="en-US" dirty="0"/>
              <a:t>Now we’ll share a few more examples…</a:t>
            </a:r>
          </a:p>
        </p:txBody>
      </p:sp>
      <p:sp>
        <p:nvSpPr>
          <p:cNvPr id="4" name="Slide Number Placeholder 3">
            <a:extLst>
              <a:ext uri="{FF2B5EF4-FFF2-40B4-BE49-F238E27FC236}">
                <a16:creationId xmlns:a16="http://schemas.microsoft.com/office/drawing/2014/main" id="{28263C63-2C89-D2F7-57D9-AD79345B2F86}"/>
              </a:ext>
            </a:extLst>
          </p:cNvPr>
          <p:cNvSpPr>
            <a:spLocks noGrp="1"/>
          </p:cNvSpPr>
          <p:nvPr>
            <p:ph type="sldNum" sz="quarter" idx="5"/>
          </p:nvPr>
        </p:nvSpPr>
        <p:spPr/>
        <p:txBody>
          <a:bodyPr/>
          <a:lstStyle/>
          <a:p>
            <a:fld id="{1B63CA62-4F9B-4DFA-BCEA-EC6649BB4650}" type="slidenum">
              <a:rPr lang="en-US" smtClean="0"/>
              <a:t>20</a:t>
            </a:fld>
            <a:endParaRPr lang="en-US"/>
          </a:p>
        </p:txBody>
      </p:sp>
    </p:spTree>
    <p:extLst>
      <p:ext uri="{BB962C8B-B14F-4D97-AF65-F5344CB8AC3E}">
        <p14:creationId xmlns:p14="http://schemas.microsoft.com/office/powerpoint/2010/main" val="1998514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1C3FD-2B4F-82B8-8433-F7EAA00CD9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D47B33-DF20-42EB-0F36-DA6083117F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464A92-1D41-3BBB-D68D-B132E0E25A49}"/>
              </a:ext>
            </a:extLst>
          </p:cNvPr>
          <p:cNvSpPr>
            <a:spLocks noGrp="1"/>
          </p:cNvSpPr>
          <p:nvPr>
            <p:ph type="body" idx="1"/>
          </p:nvPr>
        </p:nvSpPr>
        <p:spPr/>
        <p:txBody>
          <a:bodyPr/>
          <a:lstStyle/>
          <a:p>
            <a:r>
              <a:rPr lang="en-US"/>
              <a:t>Child’s wishes? </a:t>
            </a:r>
          </a:p>
          <a:p>
            <a:endParaRPr lang="en-US"/>
          </a:p>
          <a:p>
            <a:r>
              <a:rPr lang="en-US"/>
              <a:t>KK and MP alternate – KK lead off</a:t>
            </a:r>
            <a:endParaRPr lang="en-US">
              <a:cs typeface="Calibri"/>
            </a:endParaRPr>
          </a:p>
          <a:p>
            <a:endParaRPr lang="en-US"/>
          </a:p>
          <a:p>
            <a:endParaRPr lang="en-US"/>
          </a:p>
        </p:txBody>
      </p:sp>
      <p:sp>
        <p:nvSpPr>
          <p:cNvPr id="4" name="Slide Number Placeholder 3">
            <a:extLst>
              <a:ext uri="{FF2B5EF4-FFF2-40B4-BE49-F238E27FC236}">
                <a16:creationId xmlns:a16="http://schemas.microsoft.com/office/drawing/2014/main" id="{44498897-B34D-6882-4218-5BA7EFEF9004}"/>
              </a:ext>
            </a:extLst>
          </p:cNvPr>
          <p:cNvSpPr>
            <a:spLocks noGrp="1"/>
          </p:cNvSpPr>
          <p:nvPr>
            <p:ph type="sldNum" sz="quarter" idx="5"/>
          </p:nvPr>
        </p:nvSpPr>
        <p:spPr/>
        <p:txBody>
          <a:bodyPr/>
          <a:lstStyle/>
          <a:p>
            <a:fld id="{1B63CA62-4F9B-4DFA-BCEA-EC6649BB4650}" type="slidenum">
              <a:rPr lang="en-US" smtClean="0"/>
              <a:t>21</a:t>
            </a:fld>
            <a:endParaRPr lang="en-US"/>
          </a:p>
        </p:txBody>
      </p:sp>
    </p:spTree>
    <p:extLst>
      <p:ext uri="{BB962C8B-B14F-4D97-AF65-F5344CB8AC3E}">
        <p14:creationId xmlns:p14="http://schemas.microsoft.com/office/powerpoint/2010/main" val="3399420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C545D-A3C9-423F-30BF-4FFC7F1D68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4536DF-BAFF-944D-710C-573F7B6E40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F1812F-27BF-DE6A-8803-B1E07A0E9A90}"/>
              </a:ext>
            </a:extLst>
          </p:cNvPr>
          <p:cNvSpPr>
            <a:spLocks noGrp="1"/>
          </p:cNvSpPr>
          <p:nvPr>
            <p:ph type="body" idx="1"/>
          </p:nvPr>
        </p:nvSpPr>
        <p:spPr/>
        <p:txBody>
          <a:bodyPr/>
          <a:lstStyle/>
          <a:p>
            <a:r>
              <a:rPr lang="en-US"/>
              <a:t>Child’s wishes? </a:t>
            </a:r>
          </a:p>
          <a:p>
            <a:endParaRPr lang="en-US"/>
          </a:p>
          <a:p>
            <a:r>
              <a:rPr lang="en-US"/>
              <a:t>KK and MP alternate – KK lead off</a:t>
            </a:r>
            <a:endParaRPr lang="en-US">
              <a:cs typeface="Calibri"/>
            </a:endParaRPr>
          </a:p>
          <a:p>
            <a:endParaRPr lang="en-US"/>
          </a:p>
          <a:p>
            <a:endParaRPr lang="en-US"/>
          </a:p>
        </p:txBody>
      </p:sp>
      <p:sp>
        <p:nvSpPr>
          <p:cNvPr id="4" name="Slide Number Placeholder 3">
            <a:extLst>
              <a:ext uri="{FF2B5EF4-FFF2-40B4-BE49-F238E27FC236}">
                <a16:creationId xmlns:a16="http://schemas.microsoft.com/office/drawing/2014/main" id="{57885EB9-5B7B-0B58-E74E-F890E6AC8FC1}"/>
              </a:ext>
            </a:extLst>
          </p:cNvPr>
          <p:cNvSpPr>
            <a:spLocks noGrp="1"/>
          </p:cNvSpPr>
          <p:nvPr>
            <p:ph type="sldNum" sz="quarter" idx="5"/>
          </p:nvPr>
        </p:nvSpPr>
        <p:spPr/>
        <p:txBody>
          <a:bodyPr/>
          <a:lstStyle/>
          <a:p>
            <a:fld id="{1B63CA62-4F9B-4DFA-BCEA-EC6649BB4650}" type="slidenum">
              <a:rPr lang="en-US" smtClean="0"/>
              <a:t>22</a:t>
            </a:fld>
            <a:endParaRPr lang="en-US"/>
          </a:p>
        </p:txBody>
      </p:sp>
    </p:spTree>
    <p:extLst>
      <p:ext uri="{BB962C8B-B14F-4D97-AF65-F5344CB8AC3E}">
        <p14:creationId xmlns:p14="http://schemas.microsoft.com/office/powerpoint/2010/main" val="873382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38785-097B-B7C6-1D0D-0E9FEE0C58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6AADE7-88D8-7531-E7C4-DCAC67A6A2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BBF028-C8E7-B7AF-7AEC-6B383A15570A}"/>
              </a:ext>
            </a:extLst>
          </p:cNvPr>
          <p:cNvSpPr>
            <a:spLocks noGrp="1"/>
          </p:cNvSpPr>
          <p:nvPr>
            <p:ph type="body" idx="1"/>
          </p:nvPr>
        </p:nvSpPr>
        <p:spPr/>
        <p:txBody>
          <a:bodyPr/>
          <a:lstStyle/>
          <a:p>
            <a:r>
              <a:rPr lang="en-US" dirty="0"/>
              <a:t>Storytelling brings to life “the why,” helps us make sense of complex topics</a:t>
            </a:r>
          </a:p>
          <a:p>
            <a:endParaRPr lang="en-US" dirty="0"/>
          </a:p>
          <a:p>
            <a:r>
              <a:rPr lang="en-US" dirty="0"/>
              <a:t>We also want to make sure the stories we use aren’t overwhelming! In fact, the small wins might make the role feel more accessible, less intimidating to the average prospective volunteer; “yeah, I could see myself doing that!” </a:t>
            </a:r>
          </a:p>
          <a:p>
            <a:endParaRPr lang="en-US" dirty="0"/>
          </a:p>
          <a:p>
            <a:r>
              <a:rPr lang="en-US" dirty="0"/>
              <a:t>Confidentiality – especially for small communities; the details can give away a family/child (This is a good reason to “borrow” stories you hear from us, other programs, etc.)</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5A5917B6-B009-04A1-8D0F-0BADFD4C607B}"/>
              </a:ext>
            </a:extLst>
          </p:cNvPr>
          <p:cNvSpPr>
            <a:spLocks noGrp="1"/>
          </p:cNvSpPr>
          <p:nvPr>
            <p:ph type="sldNum" sz="quarter" idx="5"/>
          </p:nvPr>
        </p:nvSpPr>
        <p:spPr/>
        <p:txBody>
          <a:bodyPr/>
          <a:lstStyle/>
          <a:p>
            <a:fld id="{1B63CA62-4F9B-4DFA-BCEA-EC6649BB4650}" type="slidenum">
              <a:rPr lang="en-US" smtClean="0"/>
              <a:t>23</a:t>
            </a:fld>
            <a:endParaRPr lang="en-US"/>
          </a:p>
        </p:txBody>
      </p:sp>
    </p:spTree>
    <p:extLst>
      <p:ext uri="{BB962C8B-B14F-4D97-AF65-F5344CB8AC3E}">
        <p14:creationId xmlns:p14="http://schemas.microsoft.com/office/powerpoint/2010/main" val="4230698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DE14F-65DE-7E8B-2C94-516F85575C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103D6A-20AD-CB10-229E-84B95CE9FD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259F6E-5D5B-512C-8AC8-563C3E971092}"/>
              </a:ext>
            </a:extLst>
          </p:cNvPr>
          <p:cNvSpPr>
            <a:spLocks noGrp="1"/>
          </p:cNvSpPr>
          <p:nvPr>
            <p:ph type="body" idx="1"/>
          </p:nvPr>
        </p:nvSpPr>
        <p:spPr/>
        <p:txBody>
          <a:bodyPr/>
          <a:lstStyle/>
          <a:p>
            <a:r>
              <a:rPr lang="en-US" i="1" dirty="0">
                <a:cs typeface="Calibri"/>
              </a:rPr>
              <a:t>Share example stories</a:t>
            </a:r>
            <a:r>
              <a:rPr lang="en-US" dirty="0">
                <a:cs typeface="Calibri"/>
              </a:rPr>
              <a:t> </a:t>
            </a:r>
            <a:endParaRPr lang="en-US" dirty="0"/>
          </a:p>
        </p:txBody>
      </p:sp>
      <p:sp>
        <p:nvSpPr>
          <p:cNvPr id="4" name="Slide Number Placeholder 3">
            <a:extLst>
              <a:ext uri="{FF2B5EF4-FFF2-40B4-BE49-F238E27FC236}">
                <a16:creationId xmlns:a16="http://schemas.microsoft.com/office/drawing/2014/main" id="{36B83B1E-58B4-0B21-C24B-D6017D1D3406}"/>
              </a:ext>
            </a:extLst>
          </p:cNvPr>
          <p:cNvSpPr>
            <a:spLocks noGrp="1"/>
          </p:cNvSpPr>
          <p:nvPr>
            <p:ph type="sldNum" sz="quarter" idx="5"/>
          </p:nvPr>
        </p:nvSpPr>
        <p:spPr/>
        <p:txBody>
          <a:bodyPr/>
          <a:lstStyle/>
          <a:p>
            <a:fld id="{1B63CA62-4F9B-4DFA-BCEA-EC6649BB4650}" type="slidenum">
              <a:rPr lang="en-US" smtClean="0"/>
              <a:t>24</a:t>
            </a:fld>
            <a:endParaRPr lang="en-US"/>
          </a:p>
        </p:txBody>
      </p:sp>
    </p:spTree>
    <p:extLst>
      <p:ext uri="{BB962C8B-B14F-4D97-AF65-F5344CB8AC3E}">
        <p14:creationId xmlns:p14="http://schemas.microsoft.com/office/powerpoint/2010/main" val="109330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EC863-12AA-B271-4452-D37E168F20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4F621A-2F20-4514-AC5B-C0DEC02D7A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565B08-8861-0A71-16E2-0DF9A09857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E7E876-BE3F-C18C-91C2-2567A567EAB8}"/>
              </a:ext>
            </a:extLst>
          </p:cNvPr>
          <p:cNvSpPr>
            <a:spLocks noGrp="1"/>
          </p:cNvSpPr>
          <p:nvPr>
            <p:ph type="sldNum" sz="quarter" idx="5"/>
          </p:nvPr>
        </p:nvSpPr>
        <p:spPr/>
        <p:txBody>
          <a:bodyPr/>
          <a:lstStyle/>
          <a:p>
            <a:fld id="{1B63CA62-4F9B-4DFA-BCEA-EC6649BB4650}" type="slidenum">
              <a:rPr lang="en-US" smtClean="0"/>
              <a:t>25</a:t>
            </a:fld>
            <a:endParaRPr lang="en-US"/>
          </a:p>
        </p:txBody>
      </p:sp>
    </p:spTree>
    <p:extLst>
      <p:ext uri="{BB962C8B-B14F-4D97-AF65-F5344CB8AC3E}">
        <p14:creationId xmlns:p14="http://schemas.microsoft.com/office/powerpoint/2010/main" val="1397630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29731-ADB6-CB86-F4CB-C2ACBFEFE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42F2D9-64E5-6F45-EF08-EB49ED23CC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7D29A-56C4-62F9-B856-075709662DE9}"/>
              </a:ext>
            </a:extLst>
          </p:cNvPr>
          <p:cNvSpPr>
            <a:spLocks noGrp="1"/>
          </p:cNvSpPr>
          <p:nvPr>
            <p:ph type="body" idx="1"/>
          </p:nvPr>
        </p:nvSpPr>
        <p:spPr/>
        <p:txBody>
          <a:bodyPr/>
          <a:lstStyle/>
          <a:p>
            <a:r>
              <a:rPr lang="en-US" dirty="0">
                <a:cs typeface="Calibri"/>
              </a:rPr>
              <a:t> Credit: CASA of the Northern Bluegrass</a:t>
            </a:r>
            <a:endParaRPr lang="en-US" dirty="0"/>
          </a:p>
        </p:txBody>
      </p:sp>
      <p:sp>
        <p:nvSpPr>
          <p:cNvPr id="4" name="Slide Number Placeholder 3">
            <a:extLst>
              <a:ext uri="{FF2B5EF4-FFF2-40B4-BE49-F238E27FC236}">
                <a16:creationId xmlns:a16="http://schemas.microsoft.com/office/drawing/2014/main" id="{FCFF7E38-070C-59B6-D19D-22716918DA10}"/>
              </a:ext>
            </a:extLst>
          </p:cNvPr>
          <p:cNvSpPr>
            <a:spLocks noGrp="1"/>
          </p:cNvSpPr>
          <p:nvPr>
            <p:ph type="sldNum" sz="quarter" idx="5"/>
          </p:nvPr>
        </p:nvSpPr>
        <p:spPr/>
        <p:txBody>
          <a:bodyPr/>
          <a:lstStyle/>
          <a:p>
            <a:fld id="{1B63CA62-4F9B-4DFA-BCEA-EC6649BB4650}" type="slidenum">
              <a:rPr lang="en-US" smtClean="0"/>
              <a:t>26</a:t>
            </a:fld>
            <a:endParaRPr lang="en-US"/>
          </a:p>
        </p:txBody>
      </p:sp>
    </p:spTree>
    <p:extLst>
      <p:ext uri="{BB962C8B-B14F-4D97-AF65-F5344CB8AC3E}">
        <p14:creationId xmlns:p14="http://schemas.microsoft.com/office/powerpoint/2010/main" val="1471268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C7BC0-AA0A-B42C-2424-ED761DAEFA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5103BD-E561-A08E-2550-C5BEC41BDA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42C618-E290-0C25-4AFC-E06D8D4824C6}"/>
              </a:ext>
            </a:extLst>
          </p:cNvPr>
          <p:cNvSpPr>
            <a:spLocks noGrp="1"/>
          </p:cNvSpPr>
          <p:nvPr>
            <p:ph type="body" idx="1"/>
          </p:nvPr>
        </p:nvSpPr>
        <p:spPr/>
        <p:txBody>
          <a:bodyPr/>
          <a:lstStyle/>
          <a:p>
            <a:r>
              <a:rPr lang="en-US" dirty="0">
                <a:cs typeface="Calibri" panose="020F0502020204030204"/>
              </a:rPr>
              <a:t>Credit: CASA of Lexington</a:t>
            </a:r>
          </a:p>
        </p:txBody>
      </p:sp>
      <p:sp>
        <p:nvSpPr>
          <p:cNvPr id="4" name="Slide Number Placeholder 3">
            <a:extLst>
              <a:ext uri="{FF2B5EF4-FFF2-40B4-BE49-F238E27FC236}">
                <a16:creationId xmlns:a16="http://schemas.microsoft.com/office/drawing/2014/main" id="{39B710FE-404D-2A02-D09F-9B0E02790095}"/>
              </a:ext>
            </a:extLst>
          </p:cNvPr>
          <p:cNvSpPr>
            <a:spLocks noGrp="1"/>
          </p:cNvSpPr>
          <p:nvPr>
            <p:ph type="sldNum" sz="quarter" idx="5"/>
          </p:nvPr>
        </p:nvSpPr>
        <p:spPr/>
        <p:txBody>
          <a:bodyPr/>
          <a:lstStyle/>
          <a:p>
            <a:fld id="{1B63CA62-4F9B-4DFA-BCEA-EC6649BB4650}" type="slidenum">
              <a:rPr lang="en-US" smtClean="0"/>
              <a:t>27</a:t>
            </a:fld>
            <a:endParaRPr lang="en-US"/>
          </a:p>
        </p:txBody>
      </p:sp>
    </p:spTree>
    <p:extLst>
      <p:ext uri="{BB962C8B-B14F-4D97-AF65-F5344CB8AC3E}">
        <p14:creationId xmlns:p14="http://schemas.microsoft.com/office/powerpoint/2010/main" val="2814021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36F45-050A-7BE1-1F38-44CD51BD2B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9560AE-9DDB-72FB-2174-EA9305C584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4EB7A9-4351-D06C-ACB5-100AA9575811}"/>
              </a:ext>
            </a:extLst>
          </p:cNvPr>
          <p:cNvSpPr>
            <a:spLocks noGrp="1"/>
          </p:cNvSpPr>
          <p:nvPr>
            <p:ph type="body" idx="1"/>
          </p:nvPr>
        </p:nvSpPr>
        <p:spPr/>
        <p:txBody>
          <a:bodyPr/>
          <a:lstStyle/>
          <a:p>
            <a:r>
              <a:rPr lang="en-US" dirty="0">
                <a:cs typeface="Calibri"/>
              </a:rPr>
              <a:t>Credit: CASA of Lexington</a:t>
            </a:r>
          </a:p>
        </p:txBody>
      </p:sp>
      <p:sp>
        <p:nvSpPr>
          <p:cNvPr id="4" name="Slide Number Placeholder 3">
            <a:extLst>
              <a:ext uri="{FF2B5EF4-FFF2-40B4-BE49-F238E27FC236}">
                <a16:creationId xmlns:a16="http://schemas.microsoft.com/office/drawing/2014/main" id="{D2B39BF8-8BD4-91CE-92D4-1389DF188F56}"/>
              </a:ext>
            </a:extLst>
          </p:cNvPr>
          <p:cNvSpPr>
            <a:spLocks noGrp="1"/>
          </p:cNvSpPr>
          <p:nvPr>
            <p:ph type="sldNum" sz="quarter" idx="5"/>
          </p:nvPr>
        </p:nvSpPr>
        <p:spPr/>
        <p:txBody>
          <a:bodyPr/>
          <a:lstStyle/>
          <a:p>
            <a:fld id="{1B63CA62-4F9B-4DFA-BCEA-EC6649BB4650}" type="slidenum">
              <a:rPr lang="en-US" smtClean="0"/>
              <a:t>28</a:t>
            </a:fld>
            <a:endParaRPr lang="en-US"/>
          </a:p>
        </p:txBody>
      </p:sp>
    </p:spTree>
    <p:extLst>
      <p:ext uri="{BB962C8B-B14F-4D97-AF65-F5344CB8AC3E}">
        <p14:creationId xmlns:p14="http://schemas.microsoft.com/office/powerpoint/2010/main" val="3162869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DD90F-91A7-D9FC-82AA-DB18F45BB9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7A6700-0550-BF82-FFEB-9ED4CAE61B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D315F5-0565-3084-040A-5B36629CC78B}"/>
              </a:ext>
            </a:extLst>
          </p:cNvPr>
          <p:cNvSpPr>
            <a:spLocks noGrp="1"/>
          </p:cNvSpPr>
          <p:nvPr>
            <p:ph type="body" idx="1"/>
          </p:nvPr>
        </p:nvSpPr>
        <p:spPr/>
        <p:txBody>
          <a:bodyPr/>
          <a:lstStyle/>
          <a:p>
            <a:r>
              <a:rPr lang="en-US" dirty="0"/>
              <a:t>We won’t have time to write out full stories, but we want you to take a few moments to brainstorm what types of stories you might use in your pitch. </a:t>
            </a:r>
          </a:p>
        </p:txBody>
      </p:sp>
      <p:sp>
        <p:nvSpPr>
          <p:cNvPr id="4" name="Slide Number Placeholder 3">
            <a:extLst>
              <a:ext uri="{FF2B5EF4-FFF2-40B4-BE49-F238E27FC236}">
                <a16:creationId xmlns:a16="http://schemas.microsoft.com/office/drawing/2014/main" id="{85F61921-C78D-9AE3-BBB6-D23C7A5639C0}"/>
              </a:ext>
            </a:extLst>
          </p:cNvPr>
          <p:cNvSpPr>
            <a:spLocks noGrp="1"/>
          </p:cNvSpPr>
          <p:nvPr>
            <p:ph type="sldNum" sz="quarter" idx="5"/>
          </p:nvPr>
        </p:nvSpPr>
        <p:spPr/>
        <p:txBody>
          <a:bodyPr/>
          <a:lstStyle/>
          <a:p>
            <a:fld id="{1B63CA62-4F9B-4DFA-BCEA-EC6649BB4650}" type="slidenum">
              <a:rPr lang="en-US" smtClean="0"/>
              <a:t>29</a:t>
            </a:fld>
            <a:endParaRPr lang="en-US"/>
          </a:p>
        </p:txBody>
      </p:sp>
    </p:spTree>
    <p:extLst>
      <p:ext uri="{BB962C8B-B14F-4D97-AF65-F5344CB8AC3E}">
        <p14:creationId xmlns:p14="http://schemas.microsoft.com/office/powerpoint/2010/main" val="3967791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F11A0-5D7A-1009-35C8-E15CD752B5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45223B-3F65-2C9D-41AB-A9566A4A53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B060B7-8F12-D994-ED43-9293DB6688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05CE7F-5224-50C1-9ED3-F05FB78E5584}"/>
              </a:ext>
            </a:extLst>
          </p:cNvPr>
          <p:cNvSpPr>
            <a:spLocks noGrp="1"/>
          </p:cNvSpPr>
          <p:nvPr>
            <p:ph type="sldNum" sz="quarter" idx="5"/>
          </p:nvPr>
        </p:nvSpPr>
        <p:spPr/>
        <p:txBody>
          <a:bodyPr/>
          <a:lstStyle/>
          <a:p>
            <a:fld id="{1B63CA62-4F9B-4DFA-BCEA-EC6649BB4650}" type="slidenum">
              <a:rPr lang="en-US" smtClean="0"/>
              <a:t>3</a:t>
            </a:fld>
            <a:endParaRPr lang="en-US"/>
          </a:p>
        </p:txBody>
      </p:sp>
    </p:spTree>
    <p:extLst>
      <p:ext uri="{BB962C8B-B14F-4D97-AF65-F5344CB8AC3E}">
        <p14:creationId xmlns:p14="http://schemas.microsoft.com/office/powerpoint/2010/main" val="2666970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9A230-EAE7-1452-4BC7-1CFF419C12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E25208-3F08-3F57-A513-288BBBCBB9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28C0E0-F7B5-1B17-8298-13EFE888A51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8D9251-0075-228F-E1B2-BB367AAB25F5}"/>
              </a:ext>
            </a:extLst>
          </p:cNvPr>
          <p:cNvSpPr>
            <a:spLocks noGrp="1"/>
          </p:cNvSpPr>
          <p:nvPr>
            <p:ph type="sldNum" sz="quarter" idx="5"/>
          </p:nvPr>
        </p:nvSpPr>
        <p:spPr/>
        <p:txBody>
          <a:bodyPr/>
          <a:lstStyle/>
          <a:p>
            <a:fld id="{1B63CA62-4F9B-4DFA-BCEA-EC6649BB4650}" type="slidenum">
              <a:rPr lang="en-US" smtClean="0"/>
              <a:t>30</a:t>
            </a:fld>
            <a:endParaRPr lang="en-US"/>
          </a:p>
        </p:txBody>
      </p:sp>
    </p:spTree>
    <p:extLst>
      <p:ext uri="{BB962C8B-B14F-4D97-AF65-F5344CB8AC3E}">
        <p14:creationId xmlns:p14="http://schemas.microsoft.com/office/powerpoint/2010/main" val="740472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0BED8-156A-EB22-A033-ECAAA822C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6B469-4D16-CD6B-170A-1704E3AACB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ED6158-B355-D2D3-F53B-7B20EACBF258}"/>
              </a:ext>
            </a:extLst>
          </p:cNvPr>
          <p:cNvSpPr>
            <a:spLocks noGrp="1"/>
          </p:cNvSpPr>
          <p:nvPr>
            <p:ph type="body" idx="1"/>
          </p:nvPr>
        </p:nvSpPr>
        <p:spPr/>
        <p:txBody>
          <a:bodyPr/>
          <a:lstStyle/>
          <a:p>
            <a:r>
              <a:rPr lang="en-US" dirty="0"/>
              <a:t>Now that we’ve figured out how to hook our listener and how to describe the role, we’ve made it through the hardest part! Next we’ll take a minute to explain what the potential volunteer will gain from this experience. </a:t>
            </a:r>
          </a:p>
          <a:p>
            <a:pPr marL="171450" indent="-171450">
              <a:buFont typeface="Arial" panose="020B0604020202020204" pitchFamily="34" charset="0"/>
              <a:buChar char="•"/>
            </a:pPr>
            <a:r>
              <a:rPr lang="en-US" dirty="0"/>
              <a:t>Honesty – aiming to be honest about the role, without scaring folks off (Don’t convey too much too soon, but don’t sugarcoat it!)</a:t>
            </a:r>
          </a:p>
          <a:p>
            <a:pPr marL="171450" indent="-171450">
              <a:buFont typeface="Arial" panose="020B0604020202020204" pitchFamily="34" charset="0"/>
              <a:buChar char="•"/>
            </a:pPr>
            <a:r>
              <a:rPr lang="en-US" dirty="0"/>
              <a:t>Keep it positive, of course</a:t>
            </a:r>
          </a:p>
          <a:p>
            <a:pPr marL="171450" indent="-171450">
              <a:buFont typeface="Arial" panose="020B0604020202020204" pitchFamily="34" charset="0"/>
              <a:buChar char="•"/>
            </a:pPr>
            <a:r>
              <a:rPr lang="en-US" dirty="0"/>
              <a:t>Flexibility – cater this to who you are talking to – what drives/motivates them? </a:t>
            </a:r>
          </a:p>
        </p:txBody>
      </p:sp>
      <p:sp>
        <p:nvSpPr>
          <p:cNvPr id="4" name="Slide Number Placeholder 3">
            <a:extLst>
              <a:ext uri="{FF2B5EF4-FFF2-40B4-BE49-F238E27FC236}">
                <a16:creationId xmlns:a16="http://schemas.microsoft.com/office/drawing/2014/main" id="{6A7A2FEA-E242-7CD9-C6DF-8DBC82AF3FD1}"/>
              </a:ext>
            </a:extLst>
          </p:cNvPr>
          <p:cNvSpPr>
            <a:spLocks noGrp="1"/>
          </p:cNvSpPr>
          <p:nvPr>
            <p:ph type="sldNum" sz="quarter" idx="5"/>
          </p:nvPr>
        </p:nvSpPr>
        <p:spPr/>
        <p:txBody>
          <a:bodyPr/>
          <a:lstStyle/>
          <a:p>
            <a:fld id="{1B63CA62-4F9B-4DFA-BCEA-EC6649BB4650}" type="slidenum">
              <a:rPr lang="en-US" smtClean="0"/>
              <a:t>31</a:t>
            </a:fld>
            <a:endParaRPr lang="en-US"/>
          </a:p>
        </p:txBody>
      </p:sp>
    </p:spTree>
    <p:extLst>
      <p:ext uri="{BB962C8B-B14F-4D97-AF65-F5344CB8AC3E}">
        <p14:creationId xmlns:p14="http://schemas.microsoft.com/office/powerpoint/2010/main" val="3993478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26B87-0BDA-55C3-4A64-4567EBB459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9C9094-8AA5-4F61-15C9-847E40314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EFE5AC-02C5-3C16-3770-CC5DC756AD47}"/>
              </a:ext>
            </a:extLst>
          </p:cNvPr>
          <p:cNvSpPr>
            <a:spLocks noGrp="1"/>
          </p:cNvSpPr>
          <p:nvPr>
            <p:ph type="body" idx="1"/>
          </p:nvPr>
        </p:nvSpPr>
        <p:spPr/>
        <p:txBody>
          <a:bodyPr/>
          <a:lstStyle/>
          <a:p>
            <a:r>
              <a:rPr lang="en-US" dirty="0"/>
              <a:t>Here are some examples of what you can gain from this particular volunteer opportunity </a:t>
            </a:r>
          </a:p>
          <a:p>
            <a:endParaRPr lang="en-US" dirty="0"/>
          </a:p>
          <a:p>
            <a:pPr marL="171450" indent="-171450">
              <a:buFont typeface="Arial" panose="020B0604020202020204" pitchFamily="34" charset="0"/>
              <a:buChar char="•"/>
            </a:pPr>
            <a:r>
              <a:rPr lang="en-US" dirty="0"/>
              <a:t>Flexibility – cater this to who you are talking to</a:t>
            </a:r>
          </a:p>
          <a:p>
            <a:pPr marL="171450" indent="-171450">
              <a:buFont typeface="Arial" panose="020B0604020202020204" pitchFamily="34" charset="0"/>
              <a:buChar char="•"/>
            </a:pPr>
            <a:r>
              <a:rPr lang="en-US" dirty="0"/>
              <a:t>2</a:t>
            </a:r>
            <a:r>
              <a:rPr lang="en-US" baseline="30000" dirty="0"/>
              <a:t>nd</a:t>
            </a:r>
            <a:r>
              <a:rPr lang="en-US" dirty="0"/>
              <a:t> point – highlight that it’s not mentorship but we can still highlights that go beyond the case</a:t>
            </a:r>
          </a:p>
          <a:p>
            <a:endParaRPr lang="en-US" dirty="0"/>
          </a:p>
        </p:txBody>
      </p:sp>
      <p:sp>
        <p:nvSpPr>
          <p:cNvPr id="4" name="Slide Number Placeholder 3">
            <a:extLst>
              <a:ext uri="{FF2B5EF4-FFF2-40B4-BE49-F238E27FC236}">
                <a16:creationId xmlns:a16="http://schemas.microsoft.com/office/drawing/2014/main" id="{EB7662E3-F48E-D5CA-98D4-3BB6FCF07554}"/>
              </a:ext>
            </a:extLst>
          </p:cNvPr>
          <p:cNvSpPr>
            <a:spLocks noGrp="1"/>
          </p:cNvSpPr>
          <p:nvPr>
            <p:ph type="sldNum" sz="quarter" idx="5"/>
          </p:nvPr>
        </p:nvSpPr>
        <p:spPr/>
        <p:txBody>
          <a:bodyPr/>
          <a:lstStyle/>
          <a:p>
            <a:fld id="{1B63CA62-4F9B-4DFA-BCEA-EC6649BB4650}" type="slidenum">
              <a:rPr lang="en-US" smtClean="0"/>
              <a:t>32</a:t>
            </a:fld>
            <a:endParaRPr lang="en-US"/>
          </a:p>
        </p:txBody>
      </p:sp>
    </p:spTree>
    <p:extLst>
      <p:ext uri="{BB962C8B-B14F-4D97-AF65-F5344CB8AC3E}">
        <p14:creationId xmlns:p14="http://schemas.microsoft.com/office/powerpoint/2010/main" val="3199260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56202-031B-47EE-1FF8-BF41349FF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7D538-984F-4FC4-C9E2-1E5E1D70A8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6BCC4F-4370-09C7-DC97-1C3F4CD72082}"/>
              </a:ext>
            </a:extLst>
          </p:cNvPr>
          <p:cNvSpPr>
            <a:spLocks noGrp="1"/>
          </p:cNvSpPr>
          <p:nvPr>
            <p:ph type="body" idx="1"/>
          </p:nvPr>
        </p:nvSpPr>
        <p:spPr/>
        <p:txBody>
          <a:bodyPr/>
          <a:lstStyle/>
          <a:p>
            <a:r>
              <a:rPr lang="en-US" dirty="0"/>
              <a:t>We are going to wrap up our pitch with a clear call to action, letting the listener know how they learn more and any next steps. </a:t>
            </a:r>
          </a:p>
          <a:p>
            <a:endParaRPr lang="en-US" dirty="0"/>
          </a:p>
          <a:p>
            <a:r>
              <a:rPr lang="en-US" dirty="0"/>
              <a:t>Accessible ask - that meets the prospective volunteer where they are </a:t>
            </a:r>
          </a:p>
        </p:txBody>
      </p:sp>
      <p:sp>
        <p:nvSpPr>
          <p:cNvPr id="4" name="Slide Number Placeholder 3">
            <a:extLst>
              <a:ext uri="{FF2B5EF4-FFF2-40B4-BE49-F238E27FC236}">
                <a16:creationId xmlns:a16="http://schemas.microsoft.com/office/drawing/2014/main" id="{24E96B51-7844-8A1A-19BD-F1049866AF09}"/>
              </a:ext>
            </a:extLst>
          </p:cNvPr>
          <p:cNvSpPr>
            <a:spLocks noGrp="1"/>
          </p:cNvSpPr>
          <p:nvPr>
            <p:ph type="sldNum" sz="quarter" idx="5"/>
          </p:nvPr>
        </p:nvSpPr>
        <p:spPr/>
        <p:txBody>
          <a:bodyPr/>
          <a:lstStyle/>
          <a:p>
            <a:fld id="{1B63CA62-4F9B-4DFA-BCEA-EC6649BB4650}" type="slidenum">
              <a:rPr lang="en-US" smtClean="0"/>
              <a:t>33</a:t>
            </a:fld>
            <a:endParaRPr lang="en-US"/>
          </a:p>
        </p:txBody>
      </p:sp>
    </p:spTree>
    <p:extLst>
      <p:ext uri="{BB962C8B-B14F-4D97-AF65-F5344CB8AC3E}">
        <p14:creationId xmlns:p14="http://schemas.microsoft.com/office/powerpoint/2010/main" val="3759102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6B03A-6801-E6A3-9314-66215D788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BE0F76-D5CA-568D-1693-0131B14E9D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2DBF0E-DF6C-4F55-3212-4CB9FF1A242B}"/>
              </a:ext>
            </a:extLst>
          </p:cNvPr>
          <p:cNvSpPr>
            <a:spLocks noGrp="1"/>
          </p:cNvSpPr>
          <p:nvPr>
            <p:ph type="body" idx="1"/>
          </p:nvPr>
        </p:nvSpPr>
        <p:spPr/>
        <p:txBody>
          <a:bodyPr/>
          <a:lstStyle/>
          <a:p>
            <a:r>
              <a:rPr lang="en-US" i="1" dirty="0"/>
              <a:t>Facilitation – put it in the words that you would use in an actual pitch</a:t>
            </a:r>
          </a:p>
          <a:p>
            <a:pPr marL="171450" indent="-171450">
              <a:buFont typeface="Arial" panose="020B0604020202020204" pitchFamily="34" charset="0"/>
              <a:buChar char="•"/>
            </a:pPr>
            <a:r>
              <a:rPr lang="en-US" dirty="0"/>
              <a:t>Share contact info: Ask for best way to reach them (email, phone, etc.) to tell them more. Depending on your/program capacity – it may be a coffee date</a:t>
            </a:r>
          </a:p>
          <a:p>
            <a:pPr marL="171450" indent="-171450">
              <a:buFont typeface="Arial" panose="020B0604020202020204" pitchFamily="34" charset="0"/>
              <a:buChar char="•"/>
            </a:pPr>
            <a:r>
              <a:rPr lang="en-US" dirty="0"/>
              <a:t>Invite them to attend upcoming events</a:t>
            </a:r>
          </a:p>
          <a:p>
            <a:pPr marL="171450" indent="-171450">
              <a:buFont typeface="Arial" panose="020B0604020202020204" pitchFamily="34" charset="0"/>
              <a:buChar char="•"/>
            </a:pPr>
            <a:r>
              <a:rPr lang="en-US" dirty="0"/>
              <a:t>Having the next training dates can help put a timeline on when they might get started</a:t>
            </a:r>
          </a:p>
          <a:p>
            <a:pPr marL="171450" indent="-171450">
              <a:buFont typeface="Arial" panose="020B0604020202020204" pitchFamily="34" charset="0"/>
              <a:buChar char="•"/>
            </a:pPr>
            <a:r>
              <a:rPr lang="en-US" dirty="0"/>
              <a:t>Depending upon how the conversation goes, it may be appropriate to share an application</a:t>
            </a:r>
          </a:p>
          <a:p>
            <a:pPr marL="171450" indent="-171450">
              <a:buFont typeface="Arial" panose="020B0604020202020204" pitchFamily="34" charset="0"/>
              <a:buChar char="•"/>
            </a:pPr>
            <a:r>
              <a:rPr lang="en-US" dirty="0"/>
              <a:t>Other avenues – Friends of CASA (non-advocate role), invite them to help share information with others, or support us through a donation. </a:t>
            </a:r>
          </a:p>
          <a:p>
            <a:endParaRPr lang="en-US" dirty="0"/>
          </a:p>
          <a:p>
            <a:endParaRPr lang="en-US" dirty="0"/>
          </a:p>
        </p:txBody>
      </p:sp>
      <p:sp>
        <p:nvSpPr>
          <p:cNvPr id="4" name="Slide Number Placeholder 3">
            <a:extLst>
              <a:ext uri="{FF2B5EF4-FFF2-40B4-BE49-F238E27FC236}">
                <a16:creationId xmlns:a16="http://schemas.microsoft.com/office/drawing/2014/main" id="{732D10A2-4B79-C4EF-1492-FAABB05BBDFE}"/>
              </a:ext>
            </a:extLst>
          </p:cNvPr>
          <p:cNvSpPr>
            <a:spLocks noGrp="1"/>
          </p:cNvSpPr>
          <p:nvPr>
            <p:ph type="sldNum" sz="quarter" idx="5"/>
          </p:nvPr>
        </p:nvSpPr>
        <p:spPr/>
        <p:txBody>
          <a:bodyPr/>
          <a:lstStyle/>
          <a:p>
            <a:fld id="{1B63CA62-4F9B-4DFA-BCEA-EC6649BB4650}" type="slidenum">
              <a:rPr lang="en-US" smtClean="0"/>
              <a:t>34</a:t>
            </a:fld>
            <a:endParaRPr lang="en-US"/>
          </a:p>
        </p:txBody>
      </p:sp>
    </p:spTree>
    <p:extLst>
      <p:ext uri="{BB962C8B-B14F-4D97-AF65-F5344CB8AC3E}">
        <p14:creationId xmlns:p14="http://schemas.microsoft.com/office/powerpoint/2010/main" val="12297637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71B0F-B8FD-41ED-E05E-1AEAC0E49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1A824-D592-8B14-D5F3-9A0B6F4D80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79D81B-FA6D-1AF3-8B08-657D981509C1}"/>
              </a:ext>
            </a:extLst>
          </p:cNvPr>
          <p:cNvSpPr>
            <a:spLocks noGrp="1"/>
          </p:cNvSpPr>
          <p:nvPr>
            <p:ph type="body" idx="1"/>
          </p:nvPr>
        </p:nvSpPr>
        <p:spPr/>
        <p:txBody>
          <a:bodyPr/>
          <a:lstStyle/>
          <a:p>
            <a:r>
              <a:rPr lang="en-US" dirty="0"/>
              <a:t>Here is a template we use, in the event that you want to send a follow up email – note the multiple calls to action. </a:t>
            </a:r>
          </a:p>
          <a:p>
            <a:endParaRPr lang="en-US" dirty="0"/>
          </a:p>
          <a:p>
            <a:r>
              <a:rPr lang="en-US" dirty="0"/>
              <a:t>“I cried when I watched that video!” </a:t>
            </a:r>
            <a:r>
              <a:rPr lang="en-US" dirty="0">
                <a:sym typeface="Wingdings" panose="05000000000000000000" pitchFamily="2" charset="2"/>
              </a:rPr>
              <a:t> We hear this a lot! </a:t>
            </a:r>
            <a:endParaRPr lang="en-US" dirty="0"/>
          </a:p>
          <a:p>
            <a:endParaRPr lang="en-US" dirty="0"/>
          </a:p>
          <a:p>
            <a:r>
              <a:rPr lang="en-US" dirty="0"/>
              <a:t>Note – a single email may not do it! </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C509333-4CFC-547B-2DD3-358956C7A500}"/>
              </a:ext>
            </a:extLst>
          </p:cNvPr>
          <p:cNvSpPr>
            <a:spLocks noGrp="1"/>
          </p:cNvSpPr>
          <p:nvPr>
            <p:ph type="sldNum" sz="quarter" idx="5"/>
          </p:nvPr>
        </p:nvSpPr>
        <p:spPr/>
        <p:txBody>
          <a:bodyPr/>
          <a:lstStyle/>
          <a:p>
            <a:fld id="{1B63CA62-4F9B-4DFA-BCEA-EC6649BB4650}" type="slidenum">
              <a:rPr lang="en-US" smtClean="0"/>
              <a:t>35</a:t>
            </a:fld>
            <a:endParaRPr lang="en-US"/>
          </a:p>
        </p:txBody>
      </p:sp>
    </p:spTree>
    <p:extLst>
      <p:ext uri="{BB962C8B-B14F-4D97-AF65-F5344CB8AC3E}">
        <p14:creationId xmlns:p14="http://schemas.microsoft.com/office/powerpoint/2010/main" val="30784690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F5373-29A4-9CE6-A1CF-3013A60E3D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9C898-78E4-C387-B37A-53B66712A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D37840-672F-FA17-4DD9-81D61526DCD5}"/>
              </a:ext>
            </a:extLst>
          </p:cNvPr>
          <p:cNvSpPr>
            <a:spLocks noGrp="1"/>
          </p:cNvSpPr>
          <p:nvPr>
            <p:ph type="body" idx="1"/>
          </p:nvPr>
        </p:nvSpPr>
        <p:spPr/>
        <p:txBody>
          <a:bodyPr/>
          <a:lstStyle/>
          <a:p>
            <a:r>
              <a:rPr lang="en-US" dirty="0"/>
              <a:t>IF TIME  -- One of us or audience member give a full pitch</a:t>
            </a:r>
          </a:p>
          <a:p>
            <a:endParaRPr lang="en-US" dirty="0"/>
          </a:p>
          <a:p>
            <a:pPr algn="l" rtl="0" fontAlgn="base">
              <a:buFont typeface="Arial" panose="020B0604020202020204" pitchFamily="34" charset="0"/>
              <a:buChar char="•"/>
            </a:pPr>
            <a:r>
              <a:rPr lang="en-US" sz="1800" dirty="0">
                <a:solidFill>
                  <a:srgbClr val="000000"/>
                </a:solidFill>
                <a:highlight>
                  <a:srgbClr val="FFFFFF"/>
                </a:highlight>
                <a:latin typeface="Aptos" panose="020B0004020202020204" pitchFamily="34" charset="0"/>
              </a:rPr>
              <a:t>Continue to hone your messaging </a:t>
            </a:r>
          </a:p>
          <a:p>
            <a:pPr algn="l" rtl="0" fontAlgn="base">
              <a:buFont typeface="Arial" panose="020B0604020202020204" pitchFamily="34" charset="0"/>
              <a:buChar char="•"/>
            </a:pPr>
            <a:r>
              <a:rPr lang="en-US" sz="1800" dirty="0">
                <a:solidFill>
                  <a:srgbClr val="000000"/>
                </a:solidFill>
                <a:highlight>
                  <a:srgbClr val="FFFFFF"/>
                </a:highlight>
                <a:latin typeface="Aptos" panose="020B0004020202020204" pitchFamily="34" charset="0"/>
              </a:rPr>
              <a:t>Try it out – friends, families, etc. </a:t>
            </a:r>
          </a:p>
          <a:p>
            <a:pPr algn="l" rtl="0" fontAlgn="base">
              <a:buFont typeface="Arial" panose="020B0604020202020204" pitchFamily="34" charset="0"/>
              <a:buChar char="•"/>
            </a:pPr>
            <a:r>
              <a:rPr lang="en-US" sz="1800" dirty="0">
                <a:solidFill>
                  <a:srgbClr val="000000"/>
                </a:solidFill>
                <a:highlight>
                  <a:srgbClr val="FFFFFF"/>
                </a:highlight>
                <a:latin typeface="Aptos" panose="020B0004020202020204" pitchFamily="34" charset="0"/>
              </a:rPr>
              <a:t>Practice at team meetings, trainings, other internal gatherings </a:t>
            </a:r>
          </a:p>
          <a:p>
            <a:pPr algn="l" rtl="0" fontAlgn="base">
              <a:buFont typeface="Arial" panose="020B0604020202020204" pitchFamily="34" charset="0"/>
              <a:buChar char="•"/>
            </a:pPr>
            <a:r>
              <a:rPr lang="en-US" sz="1800" dirty="0">
                <a:solidFill>
                  <a:srgbClr val="000000"/>
                </a:solidFill>
                <a:highlight>
                  <a:srgbClr val="FFFFFF"/>
                </a:highlight>
                <a:latin typeface="Aptos" panose="020B0004020202020204" pitchFamily="34" charset="0"/>
              </a:rPr>
              <a:t>Talk to new volunteers to see how they describe the role  </a:t>
            </a:r>
          </a:p>
          <a:p>
            <a:pPr algn="l" rtl="0" fontAlgn="base">
              <a:buFont typeface="Arial" panose="020B0604020202020204" pitchFamily="34" charset="0"/>
              <a:buChar char="•"/>
            </a:pPr>
            <a:r>
              <a:rPr lang="en-US" sz="1800" dirty="0">
                <a:solidFill>
                  <a:srgbClr val="000000"/>
                </a:solidFill>
                <a:highlight>
                  <a:srgbClr val="FFFFFF"/>
                </a:highlight>
                <a:latin typeface="Aptos" panose="020B0004020202020204" pitchFamily="34" charset="0"/>
              </a:rPr>
              <a:t>What did volunteers not know/understand when they first learned about CASA that they wish they would’ve known?  </a:t>
            </a:r>
          </a:p>
          <a:p>
            <a:endParaRPr lang="en-US" dirty="0"/>
          </a:p>
        </p:txBody>
      </p:sp>
      <p:sp>
        <p:nvSpPr>
          <p:cNvPr id="4" name="Slide Number Placeholder 3">
            <a:extLst>
              <a:ext uri="{FF2B5EF4-FFF2-40B4-BE49-F238E27FC236}">
                <a16:creationId xmlns:a16="http://schemas.microsoft.com/office/drawing/2014/main" id="{326AA631-E6C3-749C-A25E-549AE83FFCE8}"/>
              </a:ext>
            </a:extLst>
          </p:cNvPr>
          <p:cNvSpPr>
            <a:spLocks noGrp="1"/>
          </p:cNvSpPr>
          <p:nvPr>
            <p:ph type="sldNum" sz="quarter" idx="5"/>
          </p:nvPr>
        </p:nvSpPr>
        <p:spPr/>
        <p:txBody>
          <a:bodyPr/>
          <a:lstStyle/>
          <a:p>
            <a:fld id="{1B63CA62-4F9B-4DFA-BCEA-EC6649BB4650}" type="slidenum">
              <a:rPr lang="en-US" smtClean="0"/>
              <a:t>36</a:t>
            </a:fld>
            <a:endParaRPr lang="en-US"/>
          </a:p>
        </p:txBody>
      </p:sp>
    </p:spTree>
    <p:extLst>
      <p:ext uri="{BB962C8B-B14F-4D97-AF65-F5344CB8AC3E}">
        <p14:creationId xmlns:p14="http://schemas.microsoft.com/office/powerpoint/2010/main" val="31584494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BF7C8-5E2C-6A98-F7CF-F3CE928098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2AB510-1C3F-298D-19C2-1D6067B6D8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377BFB-F2A7-7A56-CA89-18BFB9F9AE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CD97EC-756D-E562-9B08-5E317179F000}"/>
              </a:ext>
            </a:extLst>
          </p:cNvPr>
          <p:cNvSpPr>
            <a:spLocks noGrp="1"/>
          </p:cNvSpPr>
          <p:nvPr>
            <p:ph type="sldNum" sz="quarter" idx="5"/>
          </p:nvPr>
        </p:nvSpPr>
        <p:spPr/>
        <p:txBody>
          <a:bodyPr/>
          <a:lstStyle/>
          <a:p>
            <a:fld id="{FE906665-AEFB-4C4F-AB8A-3966184E1D0A}" type="slidenum">
              <a:rPr lang="en-US" smtClean="0"/>
              <a:t>37</a:t>
            </a:fld>
            <a:endParaRPr lang="en-US"/>
          </a:p>
        </p:txBody>
      </p:sp>
    </p:spTree>
    <p:extLst>
      <p:ext uri="{BB962C8B-B14F-4D97-AF65-F5344CB8AC3E}">
        <p14:creationId xmlns:p14="http://schemas.microsoft.com/office/powerpoint/2010/main" val="2684811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7D7F3-A974-7289-D10F-68155E09B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7C5E3-9B11-0F09-02D9-365E02DBE4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7FE2AC-0ABF-8748-E49F-BB58DFE603B1}"/>
              </a:ext>
            </a:extLst>
          </p:cNvPr>
          <p:cNvSpPr>
            <a:spLocks noGrp="1"/>
          </p:cNvSpPr>
          <p:nvPr>
            <p:ph type="body" idx="1"/>
          </p:nvPr>
        </p:nvSpPr>
        <p:spPr/>
        <p:txBody>
          <a:bodyPr/>
          <a:lstStyle/>
          <a:p>
            <a:r>
              <a:rPr lang="en-US"/>
              <a:t>Shouldn’t sound rehearsed or robotic. </a:t>
            </a:r>
          </a:p>
          <a:p>
            <a:endParaRPr lang="en-US"/>
          </a:p>
          <a:p>
            <a:r>
              <a:rPr lang="en-US"/>
              <a:t>Tweak for setting – depending where you are, you may open with some small talk (“Have you been enjoying the fair today? Great! Can I tell you a little bit about what Court Appointed Special Advocates do?”</a:t>
            </a:r>
          </a:p>
          <a:p>
            <a:endParaRPr lang="en-US"/>
          </a:p>
          <a:p>
            <a:endParaRPr lang="en-US"/>
          </a:p>
        </p:txBody>
      </p:sp>
      <p:sp>
        <p:nvSpPr>
          <p:cNvPr id="4" name="Slide Number Placeholder 3">
            <a:extLst>
              <a:ext uri="{FF2B5EF4-FFF2-40B4-BE49-F238E27FC236}">
                <a16:creationId xmlns:a16="http://schemas.microsoft.com/office/drawing/2014/main" id="{B60157B5-5F4F-AD6A-5A0F-6F4249F94127}"/>
              </a:ext>
            </a:extLst>
          </p:cNvPr>
          <p:cNvSpPr>
            <a:spLocks noGrp="1"/>
          </p:cNvSpPr>
          <p:nvPr>
            <p:ph type="sldNum" sz="quarter" idx="5"/>
          </p:nvPr>
        </p:nvSpPr>
        <p:spPr/>
        <p:txBody>
          <a:bodyPr/>
          <a:lstStyle/>
          <a:p>
            <a:fld id="{1B63CA62-4F9B-4DFA-BCEA-EC6649BB4650}" type="slidenum">
              <a:rPr lang="en-US" smtClean="0"/>
              <a:t>38</a:t>
            </a:fld>
            <a:endParaRPr lang="en-US"/>
          </a:p>
        </p:txBody>
      </p:sp>
    </p:spTree>
    <p:extLst>
      <p:ext uri="{BB962C8B-B14F-4D97-AF65-F5344CB8AC3E}">
        <p14:creationId xmlns:p14="http://schemas.microsoft.com/office/powerpoint/2010/main" val="3534796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0066F-DA45-1B6F-1917-C1308E5DD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EE9E1F-692B-3FFD-3DA7-222D40D6DD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598840-4D78-7707-3E13-AAF07D0C1360}"/>
              </a:ext>
            </a:extLst>
          </p:cNvPr>
          <p:cNvSpPr>
            <a:spLocks noGrp="1"/>
          </p:cNvSpPr>
          <p:nvPr>
            <p:ph type="body" idx="1"/>
          </p:nvPr>
        </p:nvSpPr>
        <p:spPr/>
        <p:txBody>
          <a:bodyPr/>
          <a:lstStyle/>
          <a:p>
            <a:r>
              <a:rPr lang="en-US"/>
              <a:t>Share examples from Liz</a:t>
            </a:r>
          </a:p>
          <a:p>
            <a:pPr marL="176665" indent="-176665">
              <a:buFont typeface="Arial" panose="020B0604020202020204" pitchFamily="34" charset="0"/>
              <a:buChar char="•"/>
            </a:pPr>
            <a:r>
              <a:rPr lang="en-US"/>
              <a:t>Keep following up, people appreciate it</a:t>
            </a:r>
          </a:p>
          <a:p>
            <a:pPr marL="176665" indent="-176665">
              <a:buFont typeface="Arial" panose="020B0604020202020204" pitchFamily="34" charset="0"/>
              <a:buChar char="•"/>
            </a:pPr>
            <a:r>
              <a:rPr lang="en-US"/>
              <a:t>Set reminders on your calendar </a:t>
            </a:r>
          </a:p>
          <a:p>
            <a:pPr marL="176665" indent="-176665">
              <a:buFont typeface="Arial" panose="020B0604020202020204" pitchFamily="34" charset="0"/>
              <a:buChar char="•"/>
            </a:pPr>
            <a:r>
              <a:rPr lang="en-US"/>
              <a:t>“I’m so grateful you keep checking in with me! I really want to do this! Thank you for not giving up on me!”</a:t>
            </a:r>
          </a:p>
          <a:p>
            <a:pPr marL="176665" indent="-176665">
              <a:buFont typeface="Arial" panose="020B0604020202020204" pitchFamily="34" charset="0"/>
              <a:buChar char="•"/>
            </a:pPr>
            <a:endParaRPr lang="en-US"/>
          </a:p>
          <a:p>
            <a:endParaRPr lang="en-US"/>
          </a:p>
          <a:p>
            <a:r>
              <a:rPr lang="en-US"/>
              <a:t>Training dates – ask if they want to continue to be sent future dates; options for online trainings</a:t>
            </a:r>
          </a:p>
          <a:p>
            <a:endParaRPr lang="en-US"/>
          </a:p>
          <a:p>
            <a:endParaRPr lang="en-US"/>
          </a:p>
          <a:p>
            <a:endParaRPr lang="en-US"/>
          </a:p>
        </p:txBody>
      </p:sp>
      <p:sp>
        <p:nvSpPr>
          <p:cNvPr id="4" name="Slide Number Placeholder 3">
            <a:extLst>
              <a:ext uri="{FF2B5EF4-FFF2-40B4-BE49-F238E27FC236}">
                <a16:creationId xmlns:a16="http://schemas.microsoft.com/office/drawing/2014/main" id="{5FFA6B0F-7858-45FC-F5F8-2387839D6835}"/>
              </a:ext>
            </a:extLst>
          </p:cNvPr>
          <p:cNvSpPr>
            <a:spLocks noGrp="1"/>
          </p:cNvSpPr>
          <p:nvPr>
            <p:ph type="sldNum" sz="quarter" idx="5"/>
          </p:nvPr>
        </p:nvSpPr>
        <p:spPr/>
        <p:txBody>
          <a:bodyPr/>
          <a:lstStyle/>
          <a:p>
            <a:fld id="{1B63CA62-4F9B-4DFA-BCEA-EC6649BB4650}" type="slidenum">
              <a:rPr lang="en-US" smtClean="0"/>
              <a:t>39</a:t>
            </a:fld>
            <a:endParaRPr lang="en-US"/>
          </a:p>
        </p:txBody>
      </p:sp>
    </p:spTree>
    <p:extLst>
      <p:ext uri="{BB962C8B-B14F-4D97-AF65-F5344CB8AC3E}">
        <p14:creationId xmlns:p14="http://schemas.microsoft.com/office/powerpoint/2010/main" val="148390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06665-AEFB-4C4F-AB8A-3966184E1D0A}" type="slidenum">
              <a:rPr lang="en-US" smtClean="0"/>
              <a:t>4</a:t>
            </a:fld>
            <a:endParaRPr lang="en-US"/>
          </a:p>
        </p:txBody>
      </p:sp>
    </p:spTree>
    <p:extLst>
      <p:ext uri="{BB962C8B-B14F-4D97-AF65-F5344CB8AC3E}">
        <p14:creationId xmlns:p14="http://schemas.microsoft.com/office/powerpoint/2010/main" val="1683619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066E9-FD35-3634-4BD9-F178EB90E6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8279B-FA7E-1E53-0D14-15E922FF4C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4A52B-BB1F-133D-663A-ED86984715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2347D2-F1FA-D32C-0E8D-8F191CC3C280}"/>
              </a:ext>
            </a:extLst>
          </p:cNvPr>
          <p:cNvSpPr>
            <a:spLocks noGrp="1"/>
          </p:cNvSpPr>
          <p:nvPr>
            <p:ph type="sldNum" sz="quarter" idx="5"/>
          </p:nvPr>
        </p:nvSpPr>
        <p:spPr/>
        <p:txBody>
          <a:bodyPr/>
          <a:lstStyle/>
          <a:p>
            <a:fld id="{1B63CA62-4F9B-4DFA-BCEA-EC6649BB4650}" type="slidenum">
              <a:rPr lang="en-US" smtClean="0"/>
              <a:t>40</a:t>
            </a:fld>
            <a:endParaRPr lang="en-US"/>
          </a:p>
        </p:txBody>
      </p:sp>
    </p:spTree>
    <p:extLst>
      <p:ext uri="{BB962C8B-B14F-4D97-AF65-F5344CB8AC3E}">
        <p14:creationId xmlns:p14="http://schemas.microsoft.com/office/powerpoint/2010/main" val="22657174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906665-AEFB-4C4F-AB8A-3966184E1D0A}" type="slidenum">
              <a:rPr lang="en-US" smtClean="0"/>
              <a:t>41</a:t>
            </a:fld>
            <a:endParaRPr lang="en-US"/>
          </a:p>
        </p:txBody>
      </p:sp>
    </p:spTree>
    <p:extLst>
      <p:ext uri="{BB962C8B-B14F-4D97-AF65-F5344CB8AC3E}">
        <p14:creationId xmlns:p14="http://schemas.microsoft.com/office/powerpoint/2010/main" val="26594864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3CA62-4F9B-4DFA-BCEA-EC6649BB4650}" type="slidenum">
              <a:rPr lang="en-US" smtClean="0"/>
              <a:t>42</a:t>
            </a:fld>
            <a:endParaRPr lang="en-US"/>
          </a:p>
        </p:txBody>
      </p:sp>
    </p:spTree>
    <p:extLst>
      <p:ext uri="{BB962C8B-B14F-4D97-AF65-F5344CB8AC3E}">
        <p14:creationId xmlns:p14="http://schemas.microsoft.com/office/powerpoint/2010/main" val="25319065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63CA62-4F9B-4DFA-BCEA-EC6649BB4650}" type="slidenum">
              <a:rPr lang="en-US" smtClean="0"/>
              <a:t>43</a:t>
            </a:fld>
            <a:endParaRPr lang="en-US"/>
          </a:p>
        </p:txBody>
      </p:sp>
    </p:spTree>
    <p:extLst>
      <p:ext uri="{BB962C8B-B14F-4D97-AF65-F5344CB8AC3E}">
        <p14:creationId xmlns:p14="http://schemas.microsoft.com/office/powerpoint/2010/main" val="3969983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of an elevator speech: If you were at a conference and got on an elevator in your hotel, and someone not connected to the conference gets on – they see your CASA shirt, name badge, etc. and ask – what is CASA? You might have the time it takes to get from the first floor to the 5</a:t>
            </a:r>
            <a:r>
              <a:rPr lang="en-US" baseline="30000" dirty="0"/>
              <a:t>th</a:t>
            </a:r>
            <a:r>
              <a:rPr lang="en-US" dirty="0"/>
              <a:t> floor to explain what CASA is. The CASA volunteer role is a big one, and it can be hard to explain!</a:t>
            </a:r>
          </a:p>
          <a:p>
            <a:pPr marL="171450" indent="-171450">
              <a:buFont typeface="Arial" panose="020B0604020202020204" pitchFamily="34" charset="0"/>
              <a:buChar char="•"/>
            </a:pPr>
            <a:r>
              <a:rPr lang="en-US" dirty="0"/>
              <a:t>It needs to be short and to the point</a:t>
            </a:r>
          </a:p>
          <a:p>
            <a:pPr marL="171450" indent="-171450">
              <a:buFont typeface="Arial" panose="020B0604020202020204" pitchFamily="34" charset="0"/>
              <a:buChar char="•"/>
            </a:pPr>
            <a:r>
              <a:rPr lang="en-US" dirty="0"/>
              <a:t>Make a strong first impression to someone who has never heard of CASA</a:t>
            </a:r>
          </a:p>
          <a:p>
            <a:pPr marL="171450" indent="-171450">
              <a:buFont typeface="Arial" panose="020B0604020202020204" pitchFamily="34" charset="0"/>
              <a:buChar char="•"/>
            </a:pPr>
            <a:r>
              <a:rPr lang="en-US" dirty="0"/>
              <a:t>Although you can plan out your pitch, you want to deliver it in a conversational tone – it’s much more engaging when you keep it conversational versus if you launch into a memorized “speech”</a:t>
            </a:r>
          </a:p>
          <a:p>
            <a:pPr marL="171450" indent="-171450">
              <a:buFont typeface="Arial" panose="020B0604020202020204" pitchFamily="34" charset="0"/>
              <a:buChar char="•"/>
            </a:pPr>
            <a:r>
              <a:rPr lang="en-US" dirty="0"/>
              <a:t>Your passion and possibly your personal connection to this work can come through</a:t>
            </a:r>
          </a:p>
          <a:p>
            <a:pPr marL="171450" indent="-171450">
              <a:buFont typeface="Arial" panose="020B0604020202020204" pitchFamily="34" charset="0"/>
              <a:buChar char="•"/>
            </a:pPr>
            <a:r>
              <a:rPr lang="en-US" dirty="0"/>
              <a:t>We will discuss several ways in which you can pivot and adjust your pitch based on who you’re talking to. </a:t>
            </a:r>
          </a:p>
        </p:txBody>
      </p:sp>
      <p:sp>
        <p:nvSpPr>
          <p:cNvPr id="4" name="Slide Number Placeholder 3"/>
          <p:cNvSpPr>
            <a:spLocks noGrp="1"/>
          </p:cNvSpPr>
          <p:nvPr>
            <p:ph type="sldNum" sz="quarter" idx="5"/>
          </p:nvPr>
        </p:nvSpPr>
        <p:spPr/>
        <p:txBody>
          <a:bodyPr/>
          <a:lstStyle/>
          <a:p>
            <a:fld id="{1B63CA62-4F9B-4DFA-BCEA-EC6649BB4650}" type="slidenum">
              <a:rPr lang="en-US" smtClean="0"/>
              <a:t>5</a:t>
            </a:fld>
            <a:endParaRPr lang="en-US"/>
          </a:p>
        </p:txBody>
      </p:sp>
    </p:spTree>
    <p:extLst>
      <p:ext uri="{BB962C8B-B14F-4D97-AF65-F5344CB8AC3E}">
        <p14:creationId xmlns:p14="http://schemas.microsoft.com/office/powerpoint/2010/main" val="278297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50917-A25F-84A0-5463-3DC5F562A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17974-7901-9384-57B1-084276A15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4DB86E-2935-1AB5-ADAC-D249576AA44E}"/>
              </a:ext>
            </a:extLst>
          </p:cNvPr>
          <p:cNvSpPr>
            <a:spLocks noGrp="1"/>
          </p:cNvSpPr>
          <p:nvPr>
            <p:ph type="body" idx="1"/>
          </p:nvPr>
        </p:nvSpPr>
        <p:spPr/>
        <p:txBody>
          <a:bodyPr/>
          <a:lstStyle/>
          <a:p>
            <a:r>
              <a:rPr lang="en-US" dirty="0"/>
              <a:t>Some of you do this all the time and may feel like you have your pitch down, which is great!</a:t>
            </a:r>
          </a:p>
          <a:p>
            <a:r>
              <a:rPr lang="en-US" dirty="0"/>
              <a:t>Everyone’s pitches could likely use some refining (“I’ve worked for CASA for 6 years and still find myself switching up how I talk about it and finding new ways to convey what we do to the general public) </a:t>
            </a:r>
          </a:p>
          <a:p>
            <a:r>
              <a:rPr lang="en-US" i="1" dirty="0"/>
              <a:t>Give an example of ineffective pitches you’ve used in the past; </a:t>
            </a:r>
            <a:r>
              <a:rPr lang="en-US" i="0" dirty="0"/>
              <a:t>“We advocate for children in the child welfare system” is not particularly engaging, compelling, and may not make much sense to people outside the system. </a:t>
            </a:r>
          </a:p>
          <a:p>
            <a:endParaRPr lang="en-US" i="1" dirty="0"/>
          </a:p>
          <a:p>
            <a:r>
              <a:rPr lang="en-US" dirty="0"/>
              <a:t>If you don’t have a strong pitch you feel great about, today will be a chance to develop it</a:t>
            </a:r>
          </a:p>
          <a:p>
            <a:r>
              <a:rPr lang="en-US" dirty="0"/>
              <a:t>If you do have one, this will be a chance to get feedback and refine it</a:t>
            </a:r>
          </a:p>
          <a:p>
            <a:endParaRPr lang="en-US" dirty="0"/>
          </a:p>
          <a:p>
            <a:r>
              <a:rPr lang="en-US" i="1" dirty="0"/>
              <a:t>Give some info on what the session will look like – they will not have to stand up and deliver a speech, but we’ll take time to workshop some ideas in pairs/at tables</a:t>
            </a:r>
          </a:p>
        </p:txBody>
      </p:sp>
      <p:sp>
        <p:nvSpPr>
          <p:cNvPr id="4" name="Slide Number Placeholder 3">
            <a:extLst>
              <a:ext uri="{FF2B5EF4-FFF2-40B4-BE49-F238E27FC236}">
                <a16:creationId xmlns:a16="http://schemas.microsoft.com/office/drawing/2014/main" id="{578A7791-D66E-0129-2992-357EE739978F}"/>
              </a:ext>
            </a:extLst>
          </p:cNvPr>
          <p:cNvSpPr>
            <a:spLocks noGrp="1"/>
          </p:cNvSpPr>
          <p:nvPr>
            <p:ph type="sldNum" sz="quarter" idx="5"/>
          </p:nvPr>
        </p:nvSpPr>
        <p:spPr/>
        <p:txBody>
          <a:bodyPr/>
          <a:lstStyle/>
          <a:p>
            <a:fld id="{1B63CA62-4F9B-4DFA-BCEA-EC6649BB4650}" type="slidenum">
              <a:rPr lang="en-US" smtClean="0"/>
              <a:t>6</a:t>
            </a:fld>
            <a:endParaRPr lang="en-US"/>
          </a:p>
        </p:txBody>
      </p:sp>
    </p:spTree>
    <p:extLst>
      <p:ext uri="{BB962C8B-B14F-4D97-AF65-F5344CB8AC3E}">
        <p14:creationId xmlns:p14="http://schemas.microsoft.com/office/powerpoint/2010/main" val="2126630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4596A-AE0F-0FCB-9B69-E1ECDFDEB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8B2039-2EF2-635A-8A10-5F8AF2C7D6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29BDAB-85EF-B992-B01F-AFB61BA8E91C}"/>
              </a:ext>
            </a:extLst>
          </p:cNvPr>
          <p:cNvSpPr>
            <a:spLocks noGrp="1"/>
          </p:cNvSpPr>
          <p:nvPr>
            <p:ph type="body" idx="1"/>
          </p:nvPr>
        </p:nvSpPr>
        <p:spPr/>
        <p:txBody>
          <a:bodyPr/>
          <a:lstStyle/>
          <a:p>
            <a:pPr marL="0" indent="0">
              <a:lnSpc>
                <a:spcPct val="134000"/>
              </a:lnSpc>
              <a:spcAft>
                <a:spcPts val="1213"/>
              </a:spcAft>
              <a:buFont typeface="Arial" panose="020B0604020202020204" pitchFamily="34" charset="0"/>
              <a:buNone/>
            </a:pPr>
            <a:r>
              <a:rPr lang="en-US" dirty="0">
                <a:solidFill>
                  <a:schemeClr val="tx1">
                    <a:lumMod val="95000"/>
                    <a:lumOff val="5000"/>
                  </a:schemeClr>
                </a:solidFill>
                <a:latin typeface="Proxima Nova Rg" panose="02000506030000020004" pitchFamily="50" charset="0"/>
              </a:rPr>
              <a:t>Give an overview of different places/venues you can use your pitch</a:t>
            </a:r>
          </a:p>
          <a:p>
            <a:pPr marL="346740" indent="-346740">
              <a:lnSpc>
                <a:spcPct val="134000"/>
              </a:lnSpc>
              <a:spcAft>
                <a:spcPts val="1213"/>
              </a:spcAft>
              <a:buFont typeface="Arial" panose="020B0604020202020204" pitchFamily="34" charset="0"/>
              <a:buChar char="•"/>
            </a:pPr>
            <a:r>
              <a:rPr lang="en-US" dirty="0">
                <a:solidFill>
                  <a:schemeClr val="tx1">
                    <a:lumMod val="95000"/>
                    <a:lumOff val="5000"/>
                  </a:schemeClr>
                </a:solidFill>
                <a:latin typeface="Proxima Nova Rg" panose="02000506030000020004" pitchFamily="50" charset="0"/>
              </a:rPr>
              <a:t>Fairs and tabling events</a:t>
            </a:r>
          </a:p>
          <a:p>
            <a:pPr marL="346740" indent="-346740">
              <a:lnSpc>
                <a:spcPct val="134000"/>
              </a:lnSpc>
              <a:spcAft>
                <a:spcPts val="1213"/>
              </a:spcAft>
              <a:buFont typeface="Arial" panose="020B0604020202020204" pitchFamily="34" charset="0"/>
              <a:buChar char="•"/>
            </a:pPr>
            <a:r>
              <a:rPr lang="en-US" dirty="0">
                <a:solidFill>
                  <a:schemeClr val="tx1">
                    <a:lumMod val="95000"/>
                    <a:lumOff val="5000"/>
                  </a:schemeClr>
                </a:solidFill>
                <a:latin typeface="Proxima Nova Rg" panose="02000506030000020004" pitchFamily="50" charset="0"/>
              </a:rPr>
              <a:t>Fundraisers and other CASA events</a:t>
            </a:r>
          </a:p>
          <a:p>
            <a:pPr marL="346740" indent="-346740">
              <a:lnSpc>
                <a:spcPct val="134000"/>
              </a:lnSpc>
              <a:spcAft>
                <a:spcPts val="1213"/>
              </a:spcAft>
              <a:buFont typeface="Arial" panose="020B0604020202020204" pitchFamily="34" charset="0"/>
              <a:buChar char="•"/>
            </a:pPr>
            <a:r>
              <a:rPr lang="en-US" dirty="0">
                <a:solidFill>
                  <a:schemeClr val="tx1">
                    <a:lumMod val="95000"/>
                    <a:lumOff val="5000"/>
                  </a:schemeClr>
                </a:solidFill>
                <a:latin typeface="Proxima Nova Rg" panose="02000506030000020004" pitchFamily="50" charset="0"/>
              </a:rPr>
              <a:t>Everyday encounters and conversations</a:t>
            </a:r>
          </a:p>
          <a:p>
            <a:pPr marL="346740" indent="-346740">
              <a:lnSpc>
                <a:spcPct val="134000"/>
              </a:lnSpc>
              <a:spcAft>
                <a:spcPts val="1213"/>
              </a:spcAft>
              <a:buFont typeface="Arial" panose="020B0604020202020204" pitchFamily="34" charset="0"/>
              <a:buChar char="•"/>
            </a:pPr>
            <a:r>
              <a:rPr lang="en-US" dirty="0"/>
              <a:t>Presentations – you might use your elevator pitch to open a longer presentation</a:t>
            </a:r>
          </a:p>
        </p:txBody>
      </p:sp>
      <p:sp>
        <p:nvSpPr>
          <p:cNvPr id="4" name="Slide Number Placeholder 3">
            <a:extLst>
              <a:ext uri="{FF2B5EF4-FFF2-40B4-BE49-F238E27FC236}">
                <a16:creationId xmlns:a16="http://schemas.microsoft.com/office/drawing/2014/main" id="{E2CAFFCE-B196-8EDB-A7F5-ECE78136D3FC}"/>
              </a:ext>
            </a:extLst>
          </p:cNvPr>
          <p:cNvSpPr>
            <a:spLocks noGrp="1"/>
          </p:cNvSpPr>
          <p:nvPr>
            <p:ph type="sldNum" sz="quarter" idx="5"/>
          </p:nvPr>
        </p:nvSpPr>
        <p:spPr/>
        <p:txBody>
          <a:bodyPr/>
          <a:lstStyle/>
          <a:p>
            <a:fld id="{1B63CA62-4F9B-4DFA-BCEA-EC6649BB4650}" type="slidenum">
              <a:rPr lang="en-US" smtClean="0"/>
              <a:t>7</a:t>
            </a:fld>
            <a:endParaRPr lang="en-US"/>
          </a:p>
        </p:txBody>
      </p:sp>
    </p:spTree>
    <p:extLst>
      <p:ext uri="{BB962C8B-B14F-4D97-AF65-F5344CB8AC3E}">
        <p14:creationId xmlns:p14="http://schemas.microsoft.com/office/powerpoint/2010/main" val="3780931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FB890-1E24-8203-BC7B-7E87BFB11E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8C7DDC-AD39-10B8-188F-176D55533E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307100-8732-3B17-C94D-21AD8EC48ACD}"/>
              </a:ext>
            </a:extLst>
          </p:cNvPr>
          <p:cNvSpPr>
            <a:spLocks noGrp="1"/>
          </p:cNvSpPr>
          <p:nvPr>
            <p:ph type="body" idx="1"/>
          </p:nvPr>
        </p:nvSpPr>
        <p:spPr/>
        <p:txBody>
          <a:bodyPr/>
          <a:lstStyle/>
          <a:p>
            <a:pPr algn="l" rtl="0" fontAlgn="base">
              <a:buFont typeface="Arial" panose="020B0604020202020204" pitchFamily="34" charset="0"/>
              <a:buChar char="•"/>
            </a:pPr>
            <a:r>
              <a:rPr lang="en-US" sz="1800" dirty="0">
                <a:solidFill>
                  <a:srgbClr val="000000"/>
                </a:solidFill>
                <a:highlight>
                  <a:srgbClr val="FFFFFF"/>
                </a:highlight>
                <a:latin typeface="Aptos" panose="020B0004020202020204" pitchFamily="34" charset="0"/>
              </a:rPr>
              <a:t>Elevator speech is typically – 30-120 seconds (This is what we will focus on today) </a:t>
            </a:r>
          </a:p>
          <a:p>
            <a:pPr lvl="1" algn="l" rtl="0" fontAlgn="base">
              <a:buFont typeface="Arial" panose="020B0604020202020204" pitchFamily="34" charset="0"/>
              <a:buChar char="•"/>
            </a:pPr>
            <a:r>
              <a:rPr lang="en-US" sz="1800" dirty="0">
                <a:solidFill>
                  <a:srgbClr val="000000"/>
                </a:solidFill>
                <a:highlight>
                  <a:srgbClr val="FFFFFF"/>
                </a:highlight>
                <a:latin typeface="Aptos" panose="020B0004020202020204" pitchFamily="34" charset="0"/>
              </a:rPr>
              <a:t>For today’s workshop, we will build out a pitch on the longer end of this </a:t>
            </a:r>
          </a:p>
          <a:p>
            <a:pPr algn="l" rtl="0" fontAlgn="base">
              <a:buFont typeface="Arial" panose="020B0604020202020204" pitchFamily="34" charset="0"/>
              <a:buChar char="•"/>
            </a:pPr>
            <a:r>
              <a:rPr lang="en-US" sz="1800" dirty="0">
                <a:solidFill>
                  <a:srgbClr val="000000"/>
                </a:solidFill>
                <a:highlight>
                  <a:srgbClr val="FFFFFF"/>
                </a:highlight>
                <a:latin typeface="Aptos" panose="020B0004020202020204" pitchFamily="34" charset="0"/>
              </a:rPr>
              <a:t>Presentation –  You can expand on your pitch, adding data, more stories, etc., to make a longer form presentation. </a:t>
            </a:r>
          </a:p>
          <a:p>
            <a:endParaRPr lang="en-US" dirty="0"/>
          </a:p>
        </p:txBody>
      </p:sp>
      <p:sp>
        <p:nvSpPr>
          <p:cNvPr id="4" name="Slide Number Placeholder 3">
            <a:extLst>
              <a:ext uri="{FF2B5EF4-FFF2-40B4-BE49-F238E27FC236}">
                <a16:creationId xmlns:a16="http://schemas.microsoft.com/office/drawing/2014/main" id="{EE549002-5E72-FB92-E7BF-50EAE4E612D5}"/>
              </a:ext>
            </a:extLst>
          </p:cNvPr>
          <p:cNvSpPr>
            <a:spLocks noGrp="1"/>
          </p:cNvSpPr>
          <p:nvPr>
            <p:ph type="sldNum" sz="quarter" idx="5"/>
          </p:nvPr>
        </p:nvSpPr>
        <p:spPr/>
        <p:txBody>
          <a:bodyPr/>
          <a:lstStyle/>
          <a:p>
            <a:fld id="{1B63CA62-4F9B-4DFA-BCEA-EC6649BB4650}" type="slidenum">
              <a:rPr lang="en-US" smtClean="0"/>
              <a:t>8</a:t>
            </a:fld>
            <a:endParaRPr lang="en-US"/>
          </a:p>
        </p:txBody>
      </p:sp>
    </p:spTree>
    <p:extLst>
      <p:ext uri="{BB962C8B-B14F-4D97-AF65-F5344CB8AC3E}">
        <p14:creationId xmlns:p14="http://schemas.microsoft.com/office/powerpoint/2010/main" val="1603297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C2C05-BEB5-840D-A0E3-BE94D14BDA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439B79-0F29-13BC-DCD1-64A4825D65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0D83B1-D787-0CD2-A9EA-08EDB91474C6}"/>
              </a:ext>
            </a:extLst>
          </p:cNvPr>
          <p:cNvSpPr>
            <a:spLocks noGrp="1"/>
          </p:cNvSpPr>
          <p:nvPr>
            <p:ph type="body" idx="1"/>
          </p:nvPr>
        </p:nvSpPr>
        <p:spPr/>
        <p:txBody>
          <a:bodyPr/>
          <a:lstStyle/>
          <a:p>
            <a:r>
              <a:rPr lang="en-US" dirty="0"/>
              <a:t>Let’s get into the key components of a pitch.</a:t>
            </a:r>
          </a:p>
          <a:p>
            <a:endParaRPr lang="en-US" dirty="0"/>
          </a:p>
          <a:p>
            <a:r>
              <a:rPr lang="en-US" i="1" dirty="0"/>
              <a:t>Refer to handouts. </a:t>
            </a:r>
          </a:p>
        </p:txBody>
      </p:sp>
      <p:sp>
        <p:nvSpPr>
          <p:cNvPr id="4" name="Slide Number Placeholder 3">
            <a:extLst>
              <a:ext uri="{FF2B5EF4-FFF2-40B4-BE49-F238E27FC236}">
                <a16:creationId xmlns:a16="http://schemas.microsoft.com/office/drawing/2014/main" id="{44AE99A4-07E0-2934-004D-F5CD252B025F}"/>
              </a:ext>
            </a:extLst>
          </p:cNvPr>
          <p:cNvSpPr>
            <a:spLocks noGrp="1"/>
          </p:cNvSpPr>
          <p:nvPr>
            <p:ph type="sldNum" sz="quarter" idx="5"/>
          </p:nvPr>
        </p:nvSpPr>
        <p:spPr/>
        <p:txBody>
          <a:bodyPr/>
          <a:lstStyle/>
          <a:p>
            <a:fld id="{FE906665-AEFB-4C4F-AB8A-3966184E1D0A}" type="slidenum">
              <a:rPr lang="en-US" smtClean="0"/>
              <a:t>9</a:t>
            </a:fld>
            <a:endParaRPr lang="en-US"/>
          </a:p>
        </p:txBody>
      </p:sp>
    </p:spTree>
    <p:extLst>
      <p:ext uri="{BB962C8B-B14F-4D97-AF65-F5344CB8AC3E}">
        <p14:creationId xmlns:p14="http://schemas.microsoft.com/office/powerpoint/2010/main" val="3601827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8348A-331C-1541-B6A6-CA0C12A41BE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A942A4-A69B-BD49-B4C9-A04B9F8392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AC4608-7E13-3346-B409-3CEA3B7A904E}"/>
              </a:ext>
            </a:extLst>
          </p:cNvPr>
          <p:cNvSpPr>
            <a:spLocks noGrp="1"/>
          </p:cNvSpPr>
          <p:nvPr>
            <p:ph type="dt" sz="half" idx="10"/>
          </p:nvPr>
        </p:nvSpPr>
        <p:spPr>
          <a:xfrm>
            <a:off x="838200" y="6356350"/>
            <a:ext cx="2743200" cy="365125"/>
          </a:xfrm>
          <a:prstGeom prst="rect">
            <a:avLst/>
          </a:prstGeom>
        </p:spPr>
        <p:txBody>
          <a:bodyPr/>
          <a:lstStyle/>
          <a:p>
            <a:fld id="{3E23CA75-AE8B-6840-BF1F-908D842F7BCF}" type="datetimeFigureOut">
              <a:rPr lang="en-US" smtClean="0"/>
              <a:t>11/13/2024</a:t>
            </a:fld>
            <a:endParaRPr lang="en-US"/>
          </a:p>
        </p:txBody>
      </p:sp>
      <p:sp>
        <p:nvSpPr>
          <p:cNvPr id="5" name="Footer Placeholder 4">
            <a:extLst>
              <a:ext uri="{FF2B5EF4-FFF2-40B4-BE49-F238E27FC236}">
                <a16:creationId xmlns:a16="http://schemas.microsoft.com/office/drawing/2014/main" id="{F4C5471B-9CC9-A942-AD10-8D39C2643B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1664F9-A6BF-9D4D-A3E2-7A4D069A43C8}"/>
              </a:ext>
            </a:extLst>
          </p:cNvPr>
          <p:cNvSpPr>
            <a:spLocks noGrp="1"/>
          </p:cNvSpPr>
          <p:nvPr>
            <p:ph type="sldNum" sz="quarter" idx="12"/>
          </p:nvPr>
        </p:nvSpPr>
        <p:spPr>
          <a:xfrm>
            <a:off x="8610600" y="6356350"/>
            <a:ext cx="2743200" cy="365125"/>
          </a:xfrm>
          <a:prstGeom prst="rect">
            <a:avLst/>
          </a:prstGeom>
        </p:spPr>
        <p:txBody>
          <a:bodyPr/>
          <a:lstStyle/>
          <a:p>
            <a:fld id="{0F9ACD6D-726B-5C4B-9472-5B8836579BFE}" type="slidenum">
              <a:rPr lang="en-US" smtClean="0"/>
              <a:t>‹#›</a:t>
            </a:fld>
            <a:endParaRPr lang="en-US"/>
          </a:p>
        </p:txBody>
      </p:sp>
    </p:spTree>
    <p:extLst>
      <p:ext uri="{BB962C8B-B14F-4D97-AF65-F5344CB8AC3E}">
        <p14:creationId xmlns:p14="http://schemas.microsoft.com/office/powerpoint/2010/main" val="3976850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80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811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9CD5E-0434-4B4D-AC2C-9A3299E2B49F}"/>
              </a:ext>
            </a:extLst>
          </p:cNvPr>
          <p:cNvSpPr>
            <a:spLocks noGrp="1"/>
          </p:cNvSpPr>
          <p:nvPr>
            <p:ph type="dt" sz="half" idx="10"/>
          </p:nvPr>
        </p:nvSpPr>
        <p:spPr>
          <a:xfrm>
            <a:off x="838200" y="6356350"/>
            <a:ext cx="2743200" cy="365125"/>
          </a:xfrm>
          <a:prstGeom prst="rect">
            <a:avLst/>
          </a:prstGeom>
        </p:spPr>
        <p:txBody>
          <a:bodyPr/>
          <a:lstStyle/>
          <a:p>
            <a:fld id="{3E23CA75-AE8B-6840-BF1F-908D842F7BCF}" type="datetimeFigureOut">
              <a:rPr lang="en-US" smtClean="0"/>
              <a:t>11/13/2024</a:t>
            </a:fld>
            <a:endParaRPr lang="en-US"/>
          </a:p>
        </p:txBody>
      </p:sp>
      <p:sp>
        <p:nvSpPr>
          <p:cNvPr id="3" name="Footer Placeholder 2">
            <a:extLst>
              <a:ext uri="{FF2B5EF4-FFF2-40B4-BE49-F238E27FC236}">
                <a16:creationId xmlns:a16="http://schemas.microsoft.com/office/drawing/2014/main" id="{F8910E49-A54B-AE41-A1F7-F3D0DE6ABA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B7113AA-90F0-604D-A7A5-780B7F8CC61A}"/>
              </a:ext>
            </a:extLst>
          </p:cNvPr>
          <p:cNvSpPr>
            <a:spLocks noGrp="1"/>
          </p:cNvSpPr>
          <p:nvPr>
            <p:ph type="sldNum" sz="quarter" idx="12"/>
          </p:nvPr>
        </p:nvSpPr>
        <p:spPr>
          <a:xfrm>
            <a:off x="8610600" y="6356350"/>
            <a:ext cx="2743200" cy="365125"/>
          </a:xfrm>
          <a:prstGeom prst="rect">
            <a:avLst/>
          </a:prstGeom>
        </p:spPr>
        <p:txBody>
          <a:bodyPr/>
          <a:lstStyle/>
          <a:p>
            <a:fld id="{0F9ACD6D-726B-5C4B-9472-5B8836579BFE}" type="slidenum">
              <a:rPr lang="en-US" smtClean="0"/>
              <a:t>‹#›</a:t>
            </a:fld>
            <a:endParaRPr lang="en-US"/>
          </a:p>
        </p:txBody>
      </p:sp>
    </p:spTree>
    <p:extLst>
      <p:ext uri="{BB962C8B-B14F-4D97-AF65-F5344CB8AC3E}">
        <p14:creationId xmlns:p14="http://schemas.microsoft.com/office/powerpoint/2010/main" val="2802241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8348A-331C-1541-B6A6-CA0C12A41BE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A942A4-A69B-BD49-B4C9-A04B9F8392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AC4608-7E13-3346-B409-3CEA3B7A904E}"/>
              </a:ext>
            </a:extLst>
          </p:cNvPr>
          <p:cNvSpPr>
            <a:spLocks noGrp="1"/>
          </p:cNvSpPr>
          <p:nvPr>
            <p:ph type="dt" sz="half" idx="10"/>
          </p:nvPr>
        </p:nvSpPr>
        <p:spPr>
          <a:xfrm>
            <a:off x="838200" y="6356350"/>
            <a:ext cx="2743200" cy="365125"/>
          </a:xfrm>
          <a:prstGeom prst="rect">
            <a:avLst/>
          </a:prstGeom>
        </p:spPr>
        <p:txBody>
          <a:bodyPr/>
          <a:lstStyle/>
          <a:p>
            <a:fld id="{3E23CA75-AE8B-6840-BF1F-908D842F7BCF}" type="datetimeFigureOut">
              <a:rPr lang="en-US" smtClean="0"/>
              <a:t>11/13/2024</a:t>
            </a:fld>
            <a:endParaRPr lang="en-US"/>
          </a:p>
        </p:txBody>
      </p:sp>
      <p:sp>
        <p:nvSpPr>
          <p:cNvPr id="5" name="Footer Placeholder 4">
            <a:extLst>
              <a:ext uri="{FF2B5EF4-FFF2-40B4-BE49-F238E27FC236}">
                <a16:creationId xmlns:a16="http://schemas.microsoft.com/office/drawing/2014/main" id="{F4C5471B-9CC9-A942-AD10-8D39C2643B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1664F9-A6BF-9D4D-A3E2-7A4D069A43C8}"/>
              </a:ext>
            </a:extLst>
          </p:cNvPr>
          <p:cNvSpPr>
            <a:spLocks noGrp="1"/>
          </p:cNvSpPr>
          <p:nvPr>
            <p:ph type="sldNum" sz="quarter" idx="12"/>
          </p:nvPr>
        </p:nvSpPr>
        <p:spPr>
          <a:xfrm>
            <a:off x="8610600" y="6356350"/>
            <a:ext cx="2743200" cy="365125"/>
          </a:xfrm>
          <a:prstGeom prst="rect">
            <a:avLst/>
          </a:prstGeom>
        </p:spPr>
        <p:txBody>
          <a:bodyPr/>
          <a:lstStyle/>
          <a:p>
            <a:fld id="{0F9ACD6D-726B-5C4B-9472-5B8836579BFE}" type="slidenum">
              <a:rPr lang="en-US" smtClean="0"/>
              <a:t>‹#›</a:t>
            </a:fld>
            <a:endParaRPr lang="en-US"/>
          </a:p>
        </p:txBody>
      </p:sp>
    </p:spTree>
    <p:extLst>
      <p:ext uri="{BB962C8B-B14F-4D97-AF65-F5344CB8AC3E}">
        <p14:creationId xmlns:p14="http://schemas.microsoft.com/office/powerpoint/2010/main" val="4218867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9CD5E-0434-4B4D-AC2C-9A3299E2B49F}"/>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a:t>May 2020	</a:t>
            </a:r>
          </a:p>
        </p:txBody>
      </p:sp>
      <p:sp>
        <p:nvSpPr>
          <p:cNvPr id="3" name="Footer Placeholder 2">
            <a:extLst>
              <a:ext uri="{FF2B5EF4-FFF2-40B4-BE49-F238E27FC236}">
                <a16:creationId xmlns:a16="http://schemas.microsoft.com/office/drawing/2014/main" id="{F8910E49-A54B-AE41-A1F7-F3D0DE6ABA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B7113AA-90F0-604D-A7A5-780B7F8CC61A}"/>
              </a:ext>
            </a:extLst>
          </p:cNvPr>
          <p:cNvSpPr>
            <a:spLocks noGrp="1"/>
          </p:cNvSpPr>
          <p:nvPr>
            <p:ph type="sldNum" sz="quarter" idx="12"/>
          </p:nvPr>
        </p:nvSpPr>
        <p:spPr>
          <a:xfrm>
            <a:off x="8610600" y="6356350"/>
            <a:ext cx="2743200" cy="365125"/>
          </a:xfrm>
          <a:prstGeom prst="rect">
            <a:avLst/>
          </a:prstGeom>
        </p:spPr>
        <p:txBody>
          <a:bodyPr/>
          <a:lstStyle/>
          <a:p>
            <a:fld id="{0F9ACD6D-726B-5C4B-9472-5B8836579BFE}" type="slidenum">
              <a:rPr lang="en-US" smtClean="0"/>
              <a:t>‹#›</a:t>
            </a:fld>
            <a:endParaRPr lang="en-US"/>
          </a:p>
        </p:txBody>
      </p:sp>
    </p:spTree>
    <p:extLst>
      <p:ext uri="{BB962C8B-B14F-4D97-AF65-F5344CB8AC3E}">
        <p14:creationId xmlns:p14="http://schemas.microsoft.com/office/powerpoint/2010/main" val="280224158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6B1848-E6AD-A54D-9A38-727E0586413A}"/>
              </a:ext>
            </a:extLst>
          </p:cNvPr>
          <p:cNvSpPr/>
          <p:nvPr userDrawn="1"/>
        </p:nvSpPr>
        <p:spPr>
          <a:xfrm>
            <a:off x="-21257" y="-19739"/>
            <a:ext cx="12336159" cy="6980978"/>
          </a:xfrm>
          <a:prstGeom prst="rect">
            <a:avLst/>
          </a:prstGeom>
          <a:solidFill>
            <a:srgbClr val="0045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062768"/>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E4E8B0-A3EA-1D43-9953-5AF9E39BAC8E}"/>
              </a:ext>
            </a:extLst>
          </p:cNvPr>
          <p:cNvSpPr txBox="1"/>
          <p:nvPr userDrawn="1"/>
        </p:nvSpPr>
        <p:spPr>
          <a:xfrm>
            <a:off x="150934" y="1581269"/>
            <a:ext cx="1643269" cy="307777"/>
          </a:xfrm>
          <a:prstGeom prst="rect">
            <a:avLst/>
          </a:prstGeom>
          <a:noFill/>
        </p:spPr>
        <p:txBody>
          <a:bodyPr wrap="square" rtlCol="0">
            <a:spAutoFit/>
          </a:bodyPr>
          <a:lstStyle/>
          <a:p>
            <a:r>
              <a:rPr lang="en-US" sz="700" b="1" i="0">
                <a:solidFill>
                  <a:schemeClr val="bg1"/>
                </a:solidFill>
                <a:latin typeface="Brandon Grotesque" panose="020B0503020203060202" pitchFamily="34" charset="77"/>
              </a:rPr>
              <a:t>DATE</a:t>
            </a:r>
          </a:p>
          <a:p>
            <a:r>
              <a:rPr lang="en-US" sz="700" b="0" i="0">
                <a:solidFill>
                  <a:schemeClr val="bg1"/>
                </a:solidFill>
                <a:latin typeface="Proxima Nova" panose="02000506030000020004" pitchFamily="2" charset="0"/>
              </a:rPr>
              <a:t>Month Year</a:t>
            </a:r>
          </a:p>
        </p:txBody>
      </p:sp>
      <p:sp>
        <p:nvSpPr>
          <p:cNvPr id="8" name="TextBox 7">
            <a:extLst>
              <a:ext uri="{FF2B5EF4-FFF2-40B4-BE49-F238E27FC236}">
                <a16:creationId xmlns:a16="http://schemas.microsoft.com/office/drawing/2014/main" id="{A6E4AB94-8DAC-F54F-9F13-647988DFF0BD}"/>
              </a:ext>
            </a:extLst>
          </p:cNvPr>
          <p:cNvSpPr txBox="1"/>
          <p:nvPr userDrawn="1"/>
        </p:nvSpPr>
        <p:spPr>
          <a:xfrm>
            <a:off x="117990" y="900408"/>
            <a:ext cx="1643269" cy="415498"/>
          </a:xfrm>
          <a:prstGeom prst="rect">
            <a:avLst/>
          </a:prstGeom>
          <a:noFill/>
        </p:spPr>
        <p:txBody>
          <a:bodyPr wrap="square" rtlCol="0">
            <a:spAutoFit/>
          </a:bodyPr>
          <a:lstStyle/>
          <a:p>
            <a:r>
              <a:rPr lang="en-US" sz="700" b="1" i="0">
                <a:solidFill>
                  <a:schemeClr val="bg1"/>
                </a:solidFill>
                <a:latin typeface="Brandon Grotesque" panose="020B0503020203060202" pitchFamily="34" charset="77"/>
              </a:rPr>
              <a:t>CASA</a:t>
            </a:r>
          </a:p>
          <a:p>
            <a:r>
              <a:rPr lang="en-US" sz="700" b="0" i="0">
                <a:solidFill>
                  <a:schemeClr val="bg1"/>
                </a:solidFill>
                <a:latin typeface="Proxima Nova" panose="02000506030000020004" pitchFamily="2" charset="0"/>
              </a:rPr>
              <a:t>Presentation</a:t>
            </a:r>
          </a:p>
          <a:p>
            <a:r>
              <a:rPr lang="en-US" sz="700" b="0" i="0">
                <a:solidFill>
                  <a:schemeClr val="bg1"/>
                </a:solidFill>
                <a:latin typeface="Proxima Nova" panose="02000506030000020004" pitchFamily="2" charset="0"/>
              </a:rPr>
              <a:t>Title</a:t>
            </a:r>
          </a:p>
        </p:txBody>
      </p:sp>
      <p:cxnSp>
        <p:nvCxnSpPr>
          <p:cNvPr id="9" name="Straight Connector 8">
            <a:extLst>
              <a:ext uri="{FF2B5EF4-FFF2-40B4-BE49-F238E27FC236}">
                <a16:creationId xmlns:a16="http://schemas.microsoft.com/office/drawing/2014/main" id="{CA31072F-3384-1346-9F57-C5E57A17577A}"/>
              </a:ext>
            </a:extLst>
          </p:cNvPr>
          <p:cNvCxnSpPr>
            <a:cxnSpLocks/>
          </p:cNvCxnSpPr>
          <p:nvPr userDrawn="1"/>
        </p:nvCxnSpPr>
        <p:spPr>
          <a:xfrm>
            <a:off x="1062656" y="130285"/>
            <a:ext cx="0" cy="6597430"/>
          </a:xfrm>
          <a:prstGeom prst="line">
            <a:avLst/>
          </a:prstGeom>
          <a:ln>
            <a:solidFill>
              <a:schemeClr val="bg1">
                <a:lumMod val="95000"/>
                <a:alpha val="39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7D8CAF6-F76D-6B40-935E-1B8EFD9BF1E5}"/>
              </a:ext>
            </a:extLst>
          </p:cNvPr>
          <p:cNvSpPr txBox="1"/>
          <p:nvPr userDrawn="1"/>
        </p:nvSpPr>
        <p:spPr>
          <a:xfrm>
            <a:off x="144288" y="6377793"/>
            <a:ext cx="795337" cy="253916"/>
          </a:xfrm>
          <a:prstGeom prst="rect">
            <a:avLst/>
          </a:prstGeom>
          <a:noFill/>
        </p:spPr>
        <p:txBody>
          <a:bodyPr wrap="square" rtlCol="0">
            <a:spAutoFit/>
          </a:bodyPr>
          <a:lstStyle/>
          <a:p>
            <a:fld id="{5B9421F9-87A2-334A-9355-D37FA2761CA8}" type="slidenum">
              <a:rPr lang="en-US" sz="1050" smtClean="0">
                <a:solidFill>
                  <a:schemeClr val="bg1"/>
                </a:solidFill>
                <a:latin typeface="Montserrat Light" pitchFamily="2" charset="77"/>
              </a:rPr>
              <a:t>‹#›</a:t>
            </a:fld>
            <a:endParaRPr lang="en-US" sz="1050">
              <a:solidFill>
                <a:schemeClr val="bg1"/>
              </a:solidFill>
              <a:latin typeface="Montserrat Light" pitchFamily="2" charset="77"/>
            </a:endParaRPr>
          </a:p>
        </p:txBody>
      </p:sp>
      <p:pic>
        <p:nvPicPr>
          <p:cNvPr id="14" name="Picture 13">
            <a:extLst>
              <a:ext uri="{FF2B5EF4-FFF2-40B4-BE49-F238E27FC236}">
                <a16:creationId xmlns:a16="http://schemas.microsoft.com/office/drawing/2014/main" id="{18AB0C39-CC1E-9548-B3CF-92EFE2B7A1FD}"/>
              </a:ext>
            </a:extLst>
          </p:cNvPr>
          <p:cNvPicPr>
            <a:picLocks noChangeAspect="1"/>
          </p:cNvPicPr>
          <p:nvPr userDrawn="1"/>
        </p:nvPicPr>
        <p:blipFill>
          <a:blip r:embed="rId3"/>
          <a:srcRect/>
          <a:stretch/>
        </p:blipFill>
        <p:spPr>
          <a:xfrm>
            <a:off x="21256" y="129516"/>
            <a:ext cx="1041400" cy="573288"/>
          </a:xfrm>
          <a:prstGeom prst="rect">
            <a:avLst/>
          </a:prstGeom>
        </p:spPr>
      </p:pic>
    </p:spTree>
    <p:extLst>
      <p:ext uri="{BB962C8B-B14F-4D97-AF65-F5344CB8AC3E}">
        <p14:creationId xmlns:p14="http://schemas.microsoft.com/office/powerpoint/2010/main" val="2857140060"/>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6B1848-E6AD-A54D-9A38-727E0586413A}"/>
              </a:ext>
            </a:extLst>
          </p:cNvPr>
          <p:cNvSpPr/>
          <p:nvPr userDrawn="1"/>
        </p:nvSpPr>
        <p:spPr>
          <a:xfrm>
            <a:off x="-21257" y="-19739"/>
            <a:ext cx="12336159" cy="6980978"/>
          </a:xfrm>
          <a:prstGeom prst="rect">
            <a:avLst/>
          </a:prstGeom>
          <a:solidFill>
            <a:srgbClr val="0045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A31072F-3384-1346-9F57-C5E57A17577A}"/>
              </a:ext>
            </a:extLst>
          </p:cNvPr>
          <p:cNvCxnSpPr>
            <a:cxnSpLocks/>
          </p:cNvCxnSpPr>
          <p:nvPr userDrawn="1"/>
        </p:nvCxnSpPr>
        <p:spPr>
          <a:xfrm>
            <a:off x="1062656" y="130285"/>
            <a:ext cx="0" cy="6597430"/>
          </a:xfrm>
          <a:prstGeom prst="line">
            <a:avLst/>
          </a:prstGeom>
          <a:ln>
            <a:solidFill>
              <a:schemeClr val="bg1">
                <a:lumMod val="95000"/>
                <a:alpha val="39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7D8CAF6-F76D-6B40-935E-1B8EFD9BF1E5}"/>
              </a:ext>
            </a:extLst>
          </p:cNvPr>
          <p:cNvSpPr txBox="1"/>
          <p:nvPr userDrawn="1"/>
        </p:nvSpPr>
        <p:spPr>
          <a:xfrm>
            <a:off x="144288" y="6377793"/>
            <a:ext cx="795337" cy="253916"/>
          </a:xfrm>
          <a:prstGeom prst="rect">
            <a:avLst/>
          </a:prstGeom>
          <a:noFill/>
        </p:spPr>
        <p:txBody>
          <a:bodyPr wrap="square" rtlCol="0">
            <a:spAutoFit/>
          </a:bodyPr>
          <a:lstStyle/>
          <a:p>
            <a:fld id="{5B9421F9-87A2-334A-9355-D37FA2761CA8}" type="slidenum">
              <a:rPr lang="en-US" sz="1000" b="0" i="0" smtClean="0">
                <a:solidFill>
                  <a:schemeClr val="bg1"/>
                </a:solidFill>
                <a:latin typeface="Proxima Nova Light" panose="02000506030000020004" pitchFamily="2" charset="0"/>
              </a:rPr>
              <a:t>‹#›</a:t>
            </a:fld>
            <a:endParaRPr lang="en-US" sz="1000" b="0" i="0">
              <a:solidFill>
                <a:schemeClr val="bg1"/>
              </a:solidFill>
              <a:latin typeface="Proxima Nova Light" panose="02000506030000020004" pitchFamily="2" charset="0"/>
            </a:endParaRPr>
          </a:p>
        </p:txBody>
      </p:sp>
      <p:pic>
        <p:nvPicPr>
          <p:cNvPr id="3" name="Picture 2"/>
          <p:cNvPicPr>
            <a:picLocks noChangeAspect="1"/>
          </p:cNvPicPr>
          <p:nvPr userDrawn="1"/>
        </p:nvPicPr>
        <p:blipFill>
          <a:blip r:embed="rId3"/>
          <a:srcRect/>
          <a:stretch/>
        </p:blipFill>
        <p:spPr>
          <a:xfrm>
            <a:off x="252976" y="265176"/>
            <a:ext cx="637047" cy="350693"/>
          </a:xfrm>
          <a:prstGeom prst="rect">
            <a:avLst/>
          </a:prstGeom>
        </p:spPr>
      </p:pic>
    </p:spTree>
    <p:extLst>
      <p:ext uri="{BB962C8B-B14F-4D97-AF65-F5344CB8AC3E}">
        <p14:creationId xmlns:p14="http://schemas.microsoft.com/office/powerpoint/2010/main" val="3205249112"/>
      </p:ext>
    </p:extLst>
  </p:cSld>
  <p:clrMap bg1="lt1" tx1="dk1" bg2="lt2" tx2="dk2" accent1="accent1" accent2="accent2" accent3="accent3" accent4="accent4" accent5="accent5" accent6="accent6" hlink="hlink" folHlink="folHlink"/>
  <p:sldLayoutIdLst>
    <p:sldLayoutId id="214748373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1072F-3384-1346-9F57-C5E57A17577A}"/>
              </a:ext>
            </a:extLst>
          </p:cNvPr>
          <p:cNvCxnSpPr>
            <a:cxnSpLocks/>
          </p:cNvCxnSpPr>
          <p:nvPr userDrawn="1"/>
        </p:nvCxnSpPr>
        <p:spPr>
          <a:xfrm>
            <a:off x="1062656" y="130285"/>
            <a:ext cx="0" cy="6597430"/>
          </a:xfrm>
          <a:prstGeom prst="line">
            <a:avLst/>
          </a:prstGeom>
          <a:ln>
            <a:solidFill>
              <a:schemeClr val="bg1">
                <a:lumMod val="75000"/>
                <a:alpha val="39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7D8CAF6-F76D-6B40-935E-1B8EFD9BF1E5}"/>
              </a:ext>
            </a:extLst>
          </p:cNvPr>
          <p:cNvSpPr txBox="1"/>
          <p:nvPr userDrawn="1"/>
        </p:nvSpPr>
        <p:spPr>
          <a:xfrm>
            <a:off x="144288" y="6377793"/>
            <a:ext cx="795337" cy="253916"/>
          </a:xfrm>
          <a:prstGeom prst="rect">
            <a:avLst/>
          </a:prstGeom>
          <a:noFill/>
        </p:spPr>
        <p:txBody>
          <a:bodyPr wrap="square" rtlCol="0">
            <a:spAutoFit/>
          </a:bodyPr>
          <a:lstStyle/>
          <a:p>
            <a:fld id="{5B9421F9-87A2-334A-9355-D37FA2761CA8}" type="slidenum">
              <a:rPr lang="en-US" sz="1050" smtClean="0">
                <a:solidFill>
                  <a:schemeClr val="bg1">
                    <a:lumMod val="65000"/>
                  </a:schemeClr>
                </a:solidFill>
                <a:latin typeface="Montserrat Light" pitchFamily="2" charset="77"/>
              </a:rPr>
              <a:t>‹#›</a:t>
            </a:fld>
            <a:endParaRPr lang="en-US" sz="1050">
              <a:solidFill>
                <a:schemeClr val="bg1">
                  <a:lumMod val="65000"/>
                </a:schemeClr>
              </a:solidFill>
              <a:latin typeface="Montserrat Light" pitchFamily="2" charset="77"/>
            </a:endParaRPr>
          </a:p>
        </p:txBody>
      </p:sp>
      <p:pic>
        <p:nvPicPr>
          <p:cNvPr id="3" name="Picture 2"/>
          <p:cNvPicPr>
            <a:picLocks noChangeAspect="1"/>
          </p:cNvPicPr>
          <p:nvPr userDrawn="1"/>
        </p:nvPicPr>
        <p:blipFill>
          <a:blip r:embed="rId3"/>
          <a:srcRect/>
          <a:stretch/>
        </p:blipFill>
        <p:spPr>
          <a:xfrm>
            <a:off x="133010" y="261192"/>
            <a:ext cx="806616" cy="438030"/>
          </a:xfrm>
          <a:prstGeom prst="rect">
            <a:avLst/>
          </a:prstGeom>
        </p:spPr>
      </p:pic>
    </p:spTree>
    <p:extLst>
      <p:ext uri="{BB962C8B-B14F-4D97-AF65-F5344CB8AC3E}">
        <p14:creationId xmlns:p14="http://schemas.microsoft.com/office/powerpoint/2010/main" val="766384315"/>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12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E4E8B0-A3EA-1D43-9953-5AF9E39BAC8E}"/>
              </a:ext>
            </a:extLst>
          </p:cNvPr>
          <p:cNvSpPr txBox="1"/>
          <p:nvPr userDrawn="1"/>
        </p:nvSpPr>
        <p:spPr>
          <a:xfrm>
            <a:off x="150934" y="1581269"/>
            <a:ext cx="1643269" cy="307777"/>
          </a:xfrm>
          <a:prstGeom prst="rect">
            <a:avLst/>
          </a:prstGeom>
          <a:noFill/>
        </p:spPr>
        <p:txBody>
          <a:bodyPr wrap="square" rtlCol="0">
            <a:spAutoFit/>
          </a:bodyPr>
          <a:lstStyle/>
          <a:p>
            <a:r>
              <a:rPr lang="en-US" sz="700" b="1" i="0">
                <a:solidFill>
                  <a:schemeClr val="bg1"/>
                </a:solidFill>
                <a:latin typeface="Brandon Grotesque" panose="020B0503020203060202" pitchFamily="34" charset="77"/>
              </a:rPr>
              <a:t>DATE</a:t>
            </a:r>
          </a:p>
          <a:p>
            <a:r>
              <a:rPr lang="en-US" sz="700" b="0" i="0">
                <a:solidFill>
                  <a:schemeClr val="bg1"/>
                </a:solidFill>
                <a:latin typeface="Proxima Nova" panose="02000506030000020004" pitchFamily="2" charset="0"/>
              </a:rPr>
              <a:t>Month Year</a:t>
            </a:r>
          </a:p>
        </p:txBody>
      </p:sp>
      <p:sp>
        <p:nvSpPr>
          <p:cNvPr id="8" name="TextBox 7">
            <a:extLst>
              <a:ext uri="{FF2B5EF4-FFF2-40B4-BE49-F238E27FC236}">
                <a16:creationId xmlns:a16="http://schemas.microsoft.com/office/drawing/2014/main" id="{A6E4AB94-8DAC-F54F-9F13-647988DFF0BD}"/>
              </a:ext>
            </a:extLst>
          </p:cNvPr>
          <p:cNvSpPr txBox="1"/>
          <p:nvPr userDrawn="1"/>
        </p:nvSpPr>
        <p:spPr>
          <a:xfrm>
            <a:off x="117990" y="900408"/>
            <a:ext cx="1643269" cy="415498"/>
          </a:xfrm>
          <a:prstGeom prst="rect">
            <a:avLst/>
          </a:prstGeom>
          <a:noFill/>
        </p:spPr>
        <p:txBody>
          <a:bodyPr wrap="square" rtlCol="0">
            <a:spAutoFit/>
          </a:bodyPr>
          <a:lstStyle/>
          <a:p>
            <a:r>
              <a:rPr lang="en-US" sz="700" b="1" i="0">
                <a:solidFill>
                  <a:schemeClr val="bg1"/>
                </a:solidFill>
                <a:latin typeface="Brandon Grotesque" panose="020B0503020203060202" pitchFamily="34" charset="77"/>
              </a:rPr>
              <a:t>CASA</a:t>
            </a:r>
          </a:p>
          <a:p>
            <a:r>
              <a:rPr lang="en-US" sz="700" b="0" i="0">
                <a:solidFill>
                  <a:schemeClr val="bg1"/>
                </a:solidFill>
                <a:latin typeface="Proxima Nova" panose="02000506030000020004" pitchFamily="2" charset="0"/>
              </a:rPr>
              <a:t>Presentation</a:t>
            </a:r>
          </a:p>
          <a:p>
            <a:r>
              <a:rPr lang="en-US" sz="700" b="0" i="0">
                <a:solidFill>
                  <a:schemeClr val="bg1"/>
                </a:solidFill>
                <a:latin typeface="Proxima Nova" panose="02000506030000020004" pitchFamily="2" charset="0"/>
              </a:rPr>
              <a:t>Title</a:t>
            </a:r>
          </a:p>
        </p:txBody>
      </p:sp>
      <p:cxnSp>
        <p:nvCxnSpPr>
          <p:cNvPr id="9" name="Straight Connector 8">
            <a:extLst>
              <a:ext uri="{FF2B5EF4-FFF2-40B4-BE49-F238E27FC236}">
                <a16:creationId xmlns:a16="http://schemas.microsoft.com/office/drawing/2014/main" id="{CA31072F-3384-1346-9F57-C5E57A17577A}"/>
              </a:ext>
            </a:extLst>
          </p:cNvPr>
          <p:cNvCxnSpPr>
            <a:cxnSpLocks/>
          </p:cNvCxnSpPr>
          <p:nvPr userDrawn="1"/>
        </p:nvCxnSpPr>
        <p:spPr>
          <a:xfrm>
            <a:off x="1062656" y="130285"/>
            <a:ext cx="0" cy="6597430"/>
          </a:xfrm>
          <a:prstGeom prst="line">
            <a:avLst/>
          </a:prstGeom>
          <a:ln>
            <a:solidFill>
              <a:schemeClr val="bg1">
                <a:lumMod val="95000"/>
                <a:alpha val="39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7D8CAF6-F76D-6B40-935E-1B8EFD9BF1E5}"/>
              </a:ext>
            </a:extLst>
          </p:cNvPr>
          <p:cNvSpPr txBox="1"/>
          <p:nvPr userDrawn="1"/>
        </p:nvSpPr>
        <p:spPr>
          <a:xfrm>
            <a:off x="144288" y="6377793"/>
            <a:ext cx="795337" cy="253916"/>
          </a:xfrm>
          <a:prstGeom prst="rect">
            <a:avLst/>
          </a:prstGeom>
          <a:noFill/>
        </p:spPr>
        <p:txBody>
          <a:bodyPr wrap="square" rtlCol="0">
            <a:spAutoFit/>
          </a:bodyPr>
          <a:lstStyle/>
          <a:p>
            <a:fld id="{5B9421F9-87A2-334A-9355-D37FA2761CA8}" type="slidenum">
              <a:rPr lang="en-US" sz="1050" smtClean="0">
                <a:solidFill>
                  <a:schemeClr val="bg1"/>
                </a:solidFill>
                <a:latin typeface="Montserrat Light" pitchFamily="2" charset="77"/>
              </a:rPr>
              <a:t>‹#›</a:t>
            </a:fld>
            <a:endParaRPr lang="en-US" sz="1050">
              <a:solidFill>
                <a:schemeClr val="bg1"/>
              </a:solidFill>
              <a:latin typeface="Montserrat Light" pitchFamily="2" charset="77"/>
            </a:endParaRPr>
          </a:p>
        </p:txBody>
      </p:sp>
      <p:pic>
        <p:nvPicPr>
          <p:cNvPr id="14" name="Picture 13">
            <a:extLst>
              <a:ext uri="{FF2B5EF4-FFF2-40B4-BE49-F238E27FC236}">
                <a16:creationId xmlns:a16="http://schemas.microsoft.com/office/drawing/2014/main" id="{18AB0C39-CC1E-9548-B3CF-92EFE2B7A1FD}"/>
              </a:ext>
            </a:extLst>
          </p:cNvPr>
          <p:cNvPicPr>
            <a:picLocks noChangeAspect="1"/>
          </p:cNvPicPr>
          <p:nvPr userDrawn="1"/>
        </p:nvPicPr>
        <p:blipFill>
          <a:blip r:embed="rId3"/>
          <a:stretch>
            <a:fillRect/>
          </a:stretch>
        </p:blipFill>
        <p:spPr>
          <a:xfrm>
            <a:off x="21256" y="41510"/>
            <a:ext cx="1041400" cy="749300"/>
          </a:xfrm>
          <a:prstGeom prst="rect">
            <a:avLst/>
          </a:prstGeom>
        </p:spPr>
      </p:pic>
    </p:spTree>
    <p:extLst>
      <p:ext uri="{BB962C8B-B14F-4D97-AF65-F5344CB8AC3E}">
        <p14:creationId xmlns:p14="http://schemas.microsoft.com/office/powerpoint/2010/main" val="2857140060"/>
      </p:ext>
    </p:extLst>
  </p:cSld>
  <p:clrMap bg1="lt1" tx1="dk1" bg2="lt2" tx2="dk2" accent1="accent1" accent2="accent2" accent3="accent3" accent4="accent4" accent5="accent5" accent6="accent6" hlink="hlink" folHlink="folHlink"/>
  <p:sldLayoutIdLst>
    <p:sldLayoutId id="214748372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1072F-3384-1346-9F57-C5E57A17577A}"/>
              </a:ext>
            </a:extLst>
          </p:cNvPr>
          <p:cNvCxnSpPr>
            <a:cxnSpLocks/>
          </p:cNvCxnSpPr>
          <p:nvPr userDrawn="1"/>
        </p:nvCxnSpPr>
        <p:spPr>
          <a:xfrm>
            <a:off x="1062656" y="130285"/>
            <a:ext cx="0" cy="6597430"/>
          </a:xfrm>
          <a:prstGeom prst="line">
            <a:avLst/>
          </a:prstGeom>
          <a:ln>
            <a:solidFill>
              <a:schemeClr val="bg1">
                <a:lumMod val="75000"/>
                <a:alpha val="39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7D8CAF6-F76D-6B40-935E-1B8EFD9BF1E5}"/>
              </a:ext>
            </a:extLst>
          </p:cNvPr>
          <p:cNvSpPr txBox="1"/>
          <p:nvPr userDrawn="1"/>
        </p:nvSpPr>
        <p:spPr>
          <a:xfrm>
            <a:off x="144288" y="6377793"/>
            <a:ext cx="795337" cy="253916"/>
          </a:xfrm>
          <a:prstGeom prst="rect">
            <a:avLst/>
          </a:prstGeom>
          <a:noFill/>
        </p:spPr>
        <p:txBody>
          <a:bodyPr wrap="square" rtlCol="0">
            <a:spAutoFit/>
          </a:bodyPr>
          <a:lstStyle/>
          <a:p>
            <a:fld id="{5B9421F9-87A2-334A-9355-D37FA2761CA8}" type="slidenum">
              <a:rPr lang="en-US" sz="1050" smtClean="0">
                <a:solidFill>
                  <a:schemeClr val="bg1">
                    <a:lumMod val="65000"/>
                  </a:schemeClr>
                </a:solidFill>
                <a:latin typeface="Montserrat Light" pitchFamily="2" charset="77"/>
              </a:rPr>
              <a:t>‹#›</a:t>
            </a:fld>
            <a:endParaRPr lang="en-US" sz="1050">
              <a:solidFill>
                <a:schemeClr val="bg1">
                  <a:lumMod val="65000"/>
                </a:schemeClr>
              </a:solidFill>
              <a:latin typeface="Montserrat Light" pitchFamily="2" charset="77"/>
            </a:endParaRPr>
          </a:p>
        </p:txBody>
      </p:sp>
      <p:pic>
        <p:nvPicPr>
          <p:cNvPr id="3" name="Picture 2"/>
          <p:cNvPicPr>
            <a:picLocks noChangeAspect="1"/>
          </p:cNvPicPr>
          <p:nvPr userDrawn="1"/>
        </p:nvPicPr>
        <p:blipFill>
          <a:blip r:embed="rId3"/>
          <a:srcRect/>
          <a:stretch/>
        </p:blipFill>
        <p:spPr>
          <a:xfrm>
            <a:off x="251625" y="260667"/>
            <a:ext cx="642547" cy="348933"/>
          </a:xfrm>
          <a:prstGeom prst="rect">
            <a:avLst/>
          </a:prstGeom>
        </p:spPr>
      </p:pic>
    </p:spTree>
    <p:extLst>
      <p:ext uri="{BB962C8B-B14F-4D97-AF65-F5344CB8AC3E}">
        <p14:creationId xmlns:p14="http://schemas.microsoft.com/office/powerpoint/2010/main" val="766384315"/>
      </p:ext>
    </p:extLst>
  </p:cSld>
  <p:clrMap bg1="lt1" tx1="dk1" bg2="lt2" tx2="dk2" accent1="accent1" accent2="accent2" accent3="accent3" accent4="accent4" accent5="accent5" accent6="accent6" hlink="hlink" folHlink="folHlink"/>
  <p:sldLayoutIdLst>
    <p:sldLayoutId id="214748371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1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arielgroup.com/why-storytelling-works-the-science/"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hyperlink" Target="http://www.kentuckycasanetwork.org/"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A61E28-FDA6-0442-A632-C3B8EE435BBF}"/>
              </a:ext>
            </a:extLst>
          </p:cNvPr>
          <p:cNvPicPr>
            <a:picLocks noChangeAspect="1"/>
          </p:cNvPicPr>
          <p:nvPr/>
        </p:nvPicPr>
        <p:blipFill>
          <a:blip r:embed="rId3"/>
          <a:srcRect t="8311" b="8311"/>
          <a:stretch/>
        </p:blipFill>
        <p:spPr>
          <a:xfrm>
            <a:off x="0" y="0"/>
            <a:ext cx="12192000" cy="6775703"/>
          </a:xfrm>
          <a:prstGeom prst="rect">
            <a:avLst/>
          </a:prstGeom>
        </p:spPr>
      </p:pic>
      <p:sp>
        <p:nvSpPr>
          <p:cNvPr id="6" name="Rectangle 5">
            <a:extLst>
              <a:ext uri="{FF2B5EF4-FFF2-40B4-BE49-F238E27FC236}">
                <a16:creationId xmlns:a16="http://schemas.microsoft.com/office/drawing/2014/main" id="{CE0EB6A3-DB7C-B64A-A8E3-EF0B17FE0203}"/>
              </a:ext>
            </a:extLst>
          </p:cNvPr>
          <p:cNvSpPr/>
          <p:nvPr/>
        </p:nvSpPr>
        <p:spPr>
          <a:xfrm>
            <a:off x="0" y="1860884"/>
            <a:ext cx="12192000" cy="4997117"/>
          </a:xfrm>
          <a:prstGeom prst="rect">
            <a:avLst/>
          </a:prstGeom>
          <a:gradFill flip="none" rotWithShape="1">
            <a:gsLst>
              <a:gs pos="0">
                <a:srgbClr val="00457C"/>
              </a:gs>
              <a:gs pos="100000">
                <a:schemeClr val="bg1">
                  <a:alpha val="0"/>
                  <a:lumMod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1C3C4A1-7030-7946-9DF7-5D5C784C926A}"/>
              </a:ext>
            </a:extLst>
          </p:cNvPr>
          <p:cNvSpPr txBox="1"/>
          <p:nvPr/>
        </p:nvSpPr>
        <p:spPr>
          <a:xfrm>
            <a:off x="437538" y="4191707"/>
            <a:ext cx="10420962" cy="1224310"/>
          </a:xfrm>
          <a:prstGeom prst="rect">
            <a:avLst/>
          </a:prstGeom>
          <a:noFill/>
        </p:spPr>
        <p:txBody>
          <a:bodyPr wrap="square" rtlCol="0">
            <a:spAutoFit/>
          </a:bodyPr>
          <a:lstStyle/>
          <a:p>
            <a:pPr>
              <a:lnSpc>
                <a:spcPct val="75000"/>
              </a:lnSpc>
            </a:pPr>
            <a:r>
              <a:rPr lang="en-US" sz="4800">
                <a:solidFill>
                  <a:schemeClr val="bg1"/>
                </a:solidFill>
                <a:latin typeface="Brandon Grotesque Medium" panose="020B0603020203060202" pitchFamily="34" charset="0"/>
              </a:rPr>
              <a:t>Pitching CASA: Crafting a Clear and Compelling Elevator Speech </a:t>
            </a:r>
            <a:endParaRPr lang="en-US" sz="1000">
              <a:solidFill>
                <a:schemeClr val="bg1"/>
              </a:solidFill>
              <a:latin typeface="Brandon Grotesque Medium" panose="020B0603020203060202" pitchFamily="34" charset="0"/>
            </a:endParaRPr>
          </a:p>
        </p:txBody>
      </p:sp>
      <p:sp>
        <p:nvSpPr>
          <p:cNvPr id="9" name="TextBox 8">
            <a:extLst>
              <a:ext uri="{FF2B5EF4-FFF2-40B4-BE49-F238E27FC236}">
                <a16:creationId xmlns:a16="http://schemas.microsoft.com/office/drawing/2014/main" id="{79B23612-7C7F-554F-BDA3-CB065621822B}"/>
              </a:ext>
            </a:extLst>
          </p:cNvPr>
          <p:cNvSpPr txBox="1"/>
          <p:nvPr/>
        </p:nvSpPr>
        <p:spPr>
          <a:xfrm>
            <a:off x="437538" y="5467134"/>
            <a:ext cx="6510258" cy="923330"/>
          </a:xfrm>
          <a:prstGeom prst="rect">
            <a:avLst/>
          </a:prstGeom>
          <a:noFill/>
        </p:spPr>
        <p:txBody>
          <a:bodyPr wrap="square" rtlCol="0">
            <a:spAutoFit/>
          </a:bodyPr>
          <a:lstStyle/>
          <a:p>
            <a:r>
              <a:rPr lang="en-US" b="1">
                <a:solidFill>
                  <a:schemeClr val="bg1"/>
                </a:solidFill>
                <a:latin typeface="Proxima Nova Lt" panose="02000506030000020004" pitchFamily="50" charset="0"/>
              </a:rPr>
              <a:t>Kathleen Kelly, Director of Network Services</a:t>
            </a:r>
          </a:p>
          <a:p>
            <a:r>
              <a:rPr lang="en-US" b="1">
                <a:solidFill>
                  <a:schemeClr val="bg1"/>
                </a:solidFill>
                <a:latin typeface="Proxima Nova Lt" panose="02000506030000020004" pitchFamily="50" charset="0"/>
              </a:rPr>
              <a:t>Melissa Paris, Director of Training &amp; Impact</a:t>
            </a:r>
          </a:p>
          <a:p>
            <a:r>
              <a:rPr lang="en-US" b="1">
                <a:solidFill>
                  <a:schemeClr val="bg1"/>
                </a:solidFill>
                <a:latin typeface="Proxima Nova Lt" panose="02000506030000020004" pitchFamily="50" charset="0"/>
              </a:rPr>
              <a:t>Kentucky CASA Network</a:t>
            </a:r>
          </a:p>
        </p:txBody>
      </p:sp>
      <p:sp>
        <p:nvSpPr>
          <p:cNvPr id="2" name="Rectangle 1">
            <a:extLst>
              <a:ext uri="{FF2B5EF4-FFF2-40B4-BE49-F238E27FC236}">
                <a16:creationId xmlns:a16="http://schemas.microsoft.com/office/drawing/2014/main" id="{AB297F71-02DB-5C4A-84E5-5604B4BE8D25}"/>
              </a:ext>
            </a:extLst>
          </p:cNvPr>
          <p:cNvSpPr/>
          <p:nvPr/>
        </p:nvSpPr>
        <p:spPr>
          <a:xfrm>
            <a:off x="0" y="6775704"/>
            <a:ext cx="12192000" cy="82296"/>
          </a:xfrm>
          <a:prstGeom prst="rect">
            <a:avLst/>
          </a:prstGeom>
          <a:solidFill>
            <a:srgbClr val="EE3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with medium confidence">
            <a:extLst>
              <a:ext uri="{FF2B5EF4-FFF2-40B4-BE49-F238E27FC236}">
                <a16:creationId xmlns:a16="http://schemas.microsoft.com/office/drawing/2014/main" id="{38DF1BB6-9501-6078-5469-2FA47023963A}"/>
              </a:ext>
            </a:extLst>
          </p:cNvPr>
          <p:cNvPicPr>
            <a:picLocks noChangeAspect="1"/>
          </p:cNvPicPr>
          <p:nvPr/>
        </p:nvPicPr>
        <p:blipFill>
          <a:blip r:embed="rId4"/>
          <a:stretch>
            <a:fillRect/>
          </a:stretch>
        </p:blipFill>
        <p:spPr>
          <a:xfrm>
            <a:off x="10407313" y="4866754"/>
            <a:ext cx="1347149" cy="1363603"/>
          </a:xfrm>
          <a:prstGeom prst="rect">
            <a:avLst/>
          </a:prstGeom>
        </p:spPr>
      </p:pic>
    </p:spTree>
    <p:extLst>
      <p:ext uri="{BB962C8B-B14F-4D97-AF65-F5344CB8AC3E}">
        <p14:creationId xmlns:p14="http://schemas.microsoft.com/office/powerpoint/2010/main" val="1042350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74DBA-7C19-661F-9447-10361E97AA2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0219048-E582-0CC9-F8BD-5B884C9929A8}"/>
              </a:ext>
            </a:extLst>
          </p:cNvPr>
          <p:cNvSpPr txBox="1"/>
          <p:nvPr/>
        </p:nvSpPr>
        <p:spPr>
          <a:xfrm>
            <a:off x="1350260" y="1255594"/>
            <a:ext cx="5377111" cy="5332358"/>
          </a:xfrm>
          <a:prstGeom prst="rect">
            <a:avLst/>
          </a:prstGeom>
          <a:noFill/>
        </p:spPr>
        <p:txBody>
          <a:bodyPr wrap="square" rtlCol="0">
            <a:normAutofit/>
          </a:bodyPr>
          <a:lstStyle/>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Hook listener with a captivating statement of need</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Compelling fact illustrating the problem</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Statistic conveying the urgency of the need</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Descriptive statement offering the perspective of a system-involved child</a:t>
            </a:r>
          </a:p>
          <a:p>
            <a:pPr marL="800100" lvl="1" indent="-342900">
              <a:lnSpc>
                <a:spcPct val="134000"/>
              </a:lnSpc>
              <a:spcAft>
                <a:spcPts val="1200"/>
              </a:spcAft>
              <a:buFont typeface="Arial" panose="020B0604020202020204" pitchFamily="34" charset="0"/>
              <a:buChar char="•"/>
            </a:pPr>
            <a:endParaRPr lang="en-US" sz="2400">
              <a:solidFill>
                <a:schemeClr val="tx1">
                  <a:lumMod val="95000"/>
                  <a:lumOff val="5000"/>
                </a:schemeClr>
              </a:solidFill>
              <a:latin typeface="Proxima Nova Rg" panose="02000506030000020004" pitchFamily="50" charset="0"/>
            </a:endParaRPr>
          </a:p>
        </p:txBody>
      </p:sp>
      <p:sp>
        <p:nvSpPr>
          <p:cNvPr id="6" name="TextBox 5">
            <a:extLst>
              <a:ext uri="{FF2B5EF4-FFF2-40B4-BE49-F238E27FC236}">
                <a16:creationId xmlns:a16="http://schemas.microsoft.com/office/drawing/2014/main" id="{05289639-1D91-C0A0-3567-23B3D35EEED4}"/>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Statement of Need: The Hook</a:t>
            </a:r>
          </a:p>
        </p:txBody>
      </p:sp>
      <p:pic>
        <p:nvPicPr>
          <p:cNvPr id="2" name="Picture 2" descr="Free Listening Listen photo and picture">
            <a:extLst>
              <a:ext uri="{FF2B5EF4-FFF2-40B4-BE49-F238E27FC236}">
                <a16:creationId xmlns:a16="http://schemas.microsoft.com/office/drawing/2014/main" id="{1D119601-3506-C248-5469-CE72F7989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399" r="14648" b="-1"/>
          <a:stretch/>
        </p:blipFill>
        <p:spPr bwMode="auto">
          <a:xfrm>
            <a:off x="6813931"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20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5D7A7-21DA-0691-52B6-02C74F0D37D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EF98307-499E-FD02-F32B-2759DB515C69}"/>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Statement of Need: The Hook’s Essential Ingredients</a:t>
            </a:r>
          </a:p>
        </p:txBody>
      </p:sp>
      <p:pic>
        <p:nvPicPr>
          <p:cNvPr id="3" name="Picture 2" descr="A paper on a mat next to tomatoes and pasta&#10;&#10;Description automatically generated">
            <a:extLst>
              <a:ext uri="{FF2B5EF4-FFF2-40B4-BE49-F238E27FC236}">
                <a16:creationId xmlns:a16="http://schemas.microsoft.com/office/drawing/2014/main" id="{3639A027-395B-879B-797C-0667F5511B2E}"/>
              </a:ext>
            </a:extLst>
          </p:cNvPr>
          <p:cNvPicPr>
            <a:picLocks noChangeAspect="1"/>
          </p:cNvPicPr>
          <p:nvPr/>
        </p:nvPicPr>
        <p:blipFill>
          <a:blip r:embed="rId3">
            <a:alphaModFix amt="55000"/>
            <a:extLst>
              <a:ext uri="{28A0092B-C50C-407E-A947-70E740481C1C}">
                <a14:useLocalDpi xmlns:a14="http://schemas.microsoft.com/office/drawing/2010/main" val="0"/>
              </a:ext>
            </a:extLst>
          </a:blip>
          <a:srcRect l="36246" t="32136" r="9141" b="11888"/>
          <a:stretch/>
        </p:blipFill>
        <p:spPr>
          <a:xfrm rot="16200000">
            <a:off x="3267768" y="-485419"/>
            <a:ext cx="5656462" cy="8696325"/>
          </a:xfrm>
          <a:prstGeom prst="rect">
            <a:avLst/>
          </a:prstGeom>
        </p:spPr>
      </p:pic>
      <p:sp>
        <p:nvSpPr>
          <p:cNvPr id="4" name="TextBox 3">
            <a:extLst>
              <a:ext uri="{FF2B5EF4-FFF2-40B4-BE49-F238E27FC236}">
                <a16:creationId xmlns:a16="http://schemas.microsoft.com/office/drawing/2014/main" id="{0485865E-44DB-45D0-87E4-AEE99B044FE8}"/>
              </a:ext>
            </a:extLst>
          </p:cNvPr>
          <p:cNvSpPr txBox="1"/>
          <p:nvPr/>
        </p:nvSpPr>
        <p:spPr>
          <a:xfrm>
            <a:off x="3305174" y="1419224"/>
            <a:ext cx="6934201" cy="5168727"/>
          </a:xfrm>
          <a:prstGeom prst="rect">
            <a:avLst/>
          </a:prstGeom>
          <a:noFill/>
        </p:spPr>
        <p:txBody>
          <a:bodyPr wrap="square" rtlCol="0">
            <a:normAutofit/>
          </a:bodyPr>
          <a:lstStyle/>
          <a:p>
            <a:pPr marL="342900" indent="-342900">
              <a:lnSpc>
                <a:spcPct val="134000"/>
              </a:lnSpc>
              <a:spcAft>
                <a:spcPts val="1200"/>
              </a:spcAft>
              <a:buFont typeface="Wingdings" panose="05000000000000000000" pitchFamily="2" charset="2"/>
              <a:buChar char="ü"/>
            </a:pPr>
            <a:r>
              <a:rPr lang="en-US" sz="2400" b="1">
                <a:solidFill>
                  <a:schemeClr val="tx1">
                    <a:lumMod val="95000"/>
                    <a:lumOff val="5000"/>
                  </a:schemeClr>
                </a:solidFill>
                <a:latin typeface="Proxima Nova Rg" panose="02000506030000020004" pitchFamily="50" charset="0"/>
              </a:rPr>
              <a:t>Engagement:</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Be yourself</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Be friendly and build rapport</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Catch interest quickly </a:t>
            </a:r>
          </a:p>
          <a:p>
            <a:pPr marL="342900" indent="-342900">
              <a:lnSpc>
                <a:spcPct val="134000"/>
              </a:lnSpc>
              <a:spcAft>
                <a:spcPts val="1200"/>
              </a:spcAft>
              <a:buFont typeface="Wingdings" panose="05000000000000000000" pitchFamily="2" charset="2"/>
              <a:buChar char="ü"/>
            </a:pPr>
            <a:r>
              <a:rPr lang="en-US" sz="2400" b="1">
                <a:solidFill>
                  <a:schemeClr val="tx1">
                    <a:lumMod val="95000"/>
                    <a:lumOff val="5000"/>
                  </a:schemeClr>
                </a:solidFill>
                <a:latin typeface="Proxima Nova Rg" panose="02000506030000020004" pitchFamily="50" charset="0"/>
              </a:rPr>
              <a:t>Clarity:</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Use language that resonates with the general public</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Avoid jargon and system-specific language</a:t>
            </a:r>
          </a:p>
        </p:txBody>
      </p:sp>
    </p:spTree>
    <p:extLst>
      <p:ext uri="{BB962C8B-B14F-4D97-AF65-F5344CB8AC3E}">
        <p14:creationId xmlns:p14="http://schemas.microsoft.com/office/powerpoint/2010/main" val="3417730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1FEBD-4297-7A34-E934-1DE3BE6A7CD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FB3752F-8C56-D8BC-23EE-38446069A48F}"/>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Clarity: Language Do’s and Don’ts</a:t>
            </a:r>
          </a:p>
        </p:txBody>
      </p:sp>
      <p:sp>
        <p:nvSpPr>
          <p:cNvPr id="8" name="AutoShape 3">
            <a:extLst>
              <a:ext uri="{FF2B5EF4-FFF2-40B4-BE49-F238E27FC236}">
                <a16:creationId xmlns:a16="http://schemas.microsoft.com/office/drawing/2014/main" id="{186ABF26-B375-3E3B-04E8-95BFBA3C2903}"/>
              </a:ext>
            </a:extLst>
          </p:cNvPr>
          <p:cNvSpPr>
            <a:spLocks noChangeAspect="1" noChangeArrowheads="1" noTextEdit="1"/>
          </p:cNvSpPr>
          <p:nvPr/>
        </p:nvSpPr>
        <p:spPr bwMode="auto">
          <a:xfrm>
            <a:off x="1855788" y="1330325"/>
            <a:ext cx="462915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5">
            <a:extLst>
              <a:ext uri="{FF2B5EF4-FFF2-40B4-BE49-F238E27FC236}">
                <a16:creationId xmlns:a16="http://schemas.microsoft.com/office/drawing/2014/main" id="{675D86B9-E899-BAE6-6EFA-04C95DB807CA}"/>
              </a:ext>
            </a:extLst>
          </p:cNvPr>
          <p:cNvSpPr>
            <a:spLocks noChangeArrowheads="1"/>
          </p:cNvSpPr>
          <p:nvPr/>
        </p:nvSpPr>
        <p:spPr bwMode="auto">
          <a:xfrm>
            <a:off x="1862138" y="1357313"/>
            <a:ext cx="4597400" cy="485775"/>
          </a:xfrm>
          <a:prstGeom prst="rect">
            <a:avLst/>
          </a:prstGeom>
          <a:solidFill>
            <a:srgbClr val="0044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6">
            <a:extLst>
              <a:ext uri="{FF2B5EF4-FFF2-40B4-BE49-F238E27FC236}">
                <a16:creationId xmlns:a16="http://schemas.microsoft.com/office/drawing/2014/main" id="{3B83484A-0FC7-E4BD-56DE-894E5BF48AC2}"/>
              </a:ext>
            </a:extLst>
          </p:cNvPr>
          <p:cNvSpPr>
            <a:spLocks noChangeArrowheads="1"/>
          </p:cNvSpPr>
          <p:nvPr/>
        </p:nvSpPr>
        <p:spPr bwMode="auto">
          <a:xfrm>
            <a:off x="1862138" y="1843088"/>
            <a:ext cx="4597400" cy="4206875"/>
          </a:xfrm>
          <a:prstGeom prst="rect">
            <a:avLst/>
          </a:prstGeom>
          <a:solidFill>
            <a:srgbClr val="CBCF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Line 7">
            <a:extLst>
              <a:ext uri="{FF2B5EF4-FFF2-40B4-BE49-F238E27FC236}">
                <a16:creationId xmlns:a16="http://schemas.microsoft.com/office/drawing/2014/main" id="{55BA7F09-3694-CF02-A927-BE4C54CCCB42}"/>
              </a:ext>
            </a:extLst>
          </p:cNvPr>
          <p:cNvSpPr>
            <a:spLocks noChangeShapeType="1"/>
          </p:cNvSpPr>
          <p:nvPr/>
        </p:nvSpPr>
        <p:spPr bwMode="auto">
          <a:xfrm>
            <a:off x="1855788" y="1843088"/>
            <a:ext cx="4610100" cy="0"/>
          </a:xfrm>
          <a:prstGeom prst="line">
            <a:avLst/>
          </a:prstGeom>
          <a:noFill/>
          <a:ln w="381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8">
            <a:extLst>
              <a:ext uri="{FF2B5EF4-FFF2-40B4-BE49-F238E27FC236}">
                <a16:creationId xmlns:a16="http://schemas.microsoft.com/office/drawing/2014/main" id="{0F432361-A24D-3E7B-07FF-88FED0983B7D}"/>
              </a:ext>
            </a:extLst>
          </p:cNvPr>
          <p:cNvSpPr>
            <a:spLocks noChangeShapeType="1"/>
          </p:cNvSpPr>
          <p:nvPr/>
        </p:nvSpPr>
        <p:spPr bwMode="auto">
          <a:xfrm>
            <a:off x="1862138" y="1349375"/>
            <a:ext cx="0" cy="4706938"/>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9">
            <a:extLst>
              <a:ext uri="{FF2B5EF4-FFF2-40B4-BE49-F238E27FC236}">
                <a16:creationId xmlns:a16="http://schemas.microsoft.com/office/drawing/2014/main" id="{D796DD3F-EEEB-9F98-7B48-A517A10D4E32}"/>
              </a:ext>
            </a:extLst>
          </p:cNvPr>
          <p:cNvSpPr>
            <a:spLocks noChangeShapeType="1"/>
          </p:cNvSpPr>
          <p:nvPr/>
        </p:nvSpPr>
        <p:spPr bwMode="auto">
          <a:xfrm>
            <a:off x="6459538" y="1349375"/>
            <a:ext cx="0" cy="4706938"/>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10">
            <a:extLst>
              <a:ext uri="{FF2B5EF4-FFF2-40B4-BE49-F238E27FC236}">
                <a16:creationId xmlns:a16="http://schemas.microsoft.com/office/drawing/2014/main" id="{179886F7-2C10-98BA-67E0-8E4D0B023B03}"/>
              </a:ext>
            </a:extLst>
          </p:cNvPr>
          <p:cNvSpPr>
            <a:spLocks noChangeShapeType="1"/>
          </p:cNvSpPr>
          <p:nvPr/>
        </p:nvSpPr>
        <p:spPr bwMode="auto">
          <a:xfrm>
            <a:off x="1855788" y="1357313"/>
            <a:ext cx="4610100"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1">
            <a:extLst>
              <a:ext uri="{FF2B5EF4-FFF2-40B4-BE49-F238E27FC236}">
                <a16:creationId xmlns:a16="http://schemas.microsoft.com/office/drawing/2014/main" id="{BD87E273-E9FD-AFCC-78AA-F9F5A045BE08}"/>
              </a:ext>
            </a:extLst>
          </p:cNvPr>
          <p:cNvSpPr>
            <a:spLocks noChangeShapeType="1"/>
          </p:cNvSpPr>
          <p:nvPr/>
        </p:nvSpPr>
        <p:spPr bwMode="auto">
          <a:xfrm>
            <a:off x="1855788" y="6049963"/>
            <a:ext cx="4610100"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2">
            <a:extLst>
              <a:ext uri="{FF2B5EF4-FFF2-40B4-BE49-F238E27FC236}">
                <a16:creationId xmlns:a16="http://schemas.microsoft.com/office/drawing/2014/main" id="{4099E77A-4B44-71A0-4B9F-C85DB1EC6E7E}"/>
              </a:ext>
            </a:extLst>
          </p:cNvPr>
          <p:cNvSpPr>
            <a:spLocks noChangeArrowheads="1"/>
          </p:cNvSpPr>
          <p:nvPr/>
        </p:nvSpPr>
        <p:spPr bwMode="auto">
          <a:xfrm>
            <a:off x="1954213" y="1397000"/>
            <a:ext cx="4140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rPr>
              <a:t>System Language You May Want to Avoid: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53393643-30D5-5EC9-E970-E52208876395}"/>
              </a:ext>
            </a:extLst>
          </p:cNvPr>
          <p:cNvSpPr>
            <a:spLocks noChangeArrowheads="1"/>
          </p:cNvSpPr>
          <p:nvPr/>
        </p:nvSpPr>
        <p:spPr bwMode="auto">
          <a:xfrm>
            <a:off x="1954213" y="1882775"/>
            <a:ext cx="13224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111111"/>
                </a:solidFill>
                <a:effectLst/>
                <a:latin typeface="Calibri" panose="020F0502020204030204" pitchFamily="34" charset="0"/>
              </a:rPr>
              <a:t>All acronyms</a:t>
            </a:r>
            <a:r>
              <a:rPr lang="en-US" altLang="en-US">
                <a:solidFill>
                  <a:srgbClr val="111111"/>
                </a:solidFill>
                <a:latin typeface="Calibri" panose="020F0502020204030204" pitchFamily="34" charset="0"/>
              </a:rPr>
              <a:t>!</a:t>
            </a:r>
            <a:r>
              <a:rPr kumimoji="0" lang="en-US" altLang="en-US" sz="1800" b="0" i="0" u="none" strike="noStrike" cap="none" normalizeH="0" baseline="0">
                <a:ln>
                  <a:noFill/>
                </a:ln>
                <a:solidFill>
                  <a:srgbClr val="111111"/>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DF953E49-C3EA-476A-4EF9-504829F23ADA}"/>
              </a:ext>
            </a:extLst>
          </p:cNvPr>
          <p:cNvSpPr>
            <a:spLocks noChangeArrowheads="1"/>
          </p:cNvSpPr>
          <p:nvPr/>
        </p:nvSpPr>
        <p:spPr bwMode="auto">
          <a:xfrm>
            <a:off x="1954213" y="2433638"/>
            <a:ext cx="20494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111111"/>
                </a:solidFill>
                <a:effectLst/>
                <a:latin typeface="Calibri" panose="020F0502020204030204" pitchFamily="34" charset="0"/>
              </a:rPr>
              <a:t>Child welfare system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15">
            <a:extLst>
              <a:ext uri="{FF2B5EF4-FFF2-40B4-BE49-F238E27FC236}">
                <a16:creationId xmlns:a16="http://schemas.microsoft.com/office/drawing/2014/main" id="{DC13C937-285C-3351-6B13-EF9EEA11170A}"/>
              </a:ext>
            </a:extLst>
          </p:cNvPr>
          <p:cNvSpPr>
            <a:spLocks noChangeArrowheads="1"/>
          </p:cNvSpPr>
          <p:nvPr/>
        </p:nvSpPr>
        <p:spPr bwMode="auto">
          <a:xfrm>
            <a:off x="1954213" y="2982913"/>
            <a:ext cx="1752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111111"/>
                </a:solidFill>
                <a:effectLst/>
                <a:latin typeface="Calibri" panose="020F0502020204030204" pitchFamily="34" charset="0"/>
              </a:rPr>
              <a:t>Out of home care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6122AAB8-9D52-796A-D355-C4907257394B}"/>
              </a:ext>
            </a:extLst>
          </p:cNvPr>
          <p:cNvSpPr>
            <a:spLocks noChangeArrowheads="1"/>
          </p:cNvSpPr>
          <p:nvPr/>
        </p:nvSpPr>
        <p:spPr bwMode="auto">
          <a:xfrm>
            <a:off x="1954213" y="3529013"/>
            <a:ext cx="11652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111111"/>
                </a:solidFill>
                <a:effectLst/>
                <a:latin typeface="Calibri" panose="020F0502020204030204" pitchFamily="34" charset="0"/>
              </a:rPr>
              <a:t>Placement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17">
            <a:extLst>
              <a:ext uri="{FF2B5EF4-FFF2-40B4-BE49-F238E27FC236}">
                <a16:creationId xmlns:a16="http://schemas.microsoft.com/office/drawing/2014/main" id="{10DA3E4D-72E2-349E-2C99-1CF255B1EFD9}"/>
              </a:ext>
            </a:extLst>
          </p:cNvPr>
          <p:cNvSpPr>
            <a:spLocks noChangeArrowheads="1"/>
          </p:cNvSpPr>
          <p:nvPr/>
        </p:nvSpPr>
        <p:spPr bwMode="auto">
          <a:xfrm>
            <a:off x="1954213" y="4078288"/>
            <a:ext cx="12779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111111"/>
                </a:solidFill>
                <a:effectLst/>
                <a:latin typeface="Calibri" panose="020F0502020204030204" pitchFamily="34" charset="0"/>
              </a:rPr>
              <a:t>Permanency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Rectangle 18">
            <a:extLst>
              <a:ext uri="{FF2B5EF4-FFF2-40B4-BE49-F238E27FC236}">
                <a16:creationId xmlns:a16="http://schemas.microsoft.com/office/drawing/2014/main" id="{CC1E8C5C-A20D-547B-9DA7-6BF15A6411DA}"/>
              </a:ext>
            </a:extLst>
          </p:cNvPr>
          <p:cNvSpPr>
            <a:spLocks noChangeArrowheads="1"/>
          </p:cNvSpPr>
          <p:nvPr/>
        </p:nvSpPr>
        <p:spPr bwMode="auto">
          <a:xfrm>
            <a:off x="1954213" y="4629150"/>
            <a:ext cx="10969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111111"/>
                </a:solidFill>
                <a:effectLst/>
                <a:latin typeface="Calibri" panose="020F0502020204030204" pitchFamily="34" charset="0"/>
              </a:rPr>
              <a:t>Appointed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19">
            <a:extLst>
              <a:ext uri="{FF2B5EF4-FFF2-40B4-BE49-F238E27FC236}">
                <a16:creationId xmlns:a16="http://schemas.microsoft.com/office/drawing/2014/main" id="{D2F9A564-AE18-9F20-416F-25573F35064C}"/>
              </a:ext>
            </a:extLst>
          </p:cNvPr>
          <p:cNvSpPr>
            <a:spLocks noChangeArrowheads="1"/>
          </p:cNvSpPr>
          <p:nvPr/>
        </p:nvSpPr>
        <p:spPr bwMode="auto">
          <a:xfrm>
            <a:off x="1954213" y="5178425"/>
            <a:ext cx="22189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a:solidFill>
                  <a:srgbClr val="111111"/>
                </a:solidFill>
                <a:latin typeface="Calibri" panose="020F0502020204030204" pitchFamily="34" charset="0"/>
              </a:rPr>
              <a:t>The Cabinet, DCBS, GAL</a:t>
            </a:r>
            <a:endParaRPr lang="en-US" altLang="en-US"/>
          </a:p>
        </p:txBody>
      </p:sp>
      <p:sp>
        <p:nvSpPr>
          <p:cNvPr id="24" name="Rectangle 20">
            <a:extLst>
              <a:ext uri="{FF2B5EF4-FFF2-40B4-BE49-F238E27FC236}">
                <a16:creationId xmlns:a16="http://schemas.microsoft.com/office/drawing/2014/main" id="{1522471F-065B-A3D0-A60B-7864ED8AD2F3}"/>
              </a:ext>
            </a:extLst>
          </p:cNvPr>
          <p:cNvSpPr>
            <a:spLocks noChangeArrowheads="1"/>
          </p:cNvSpPr>
          <p:nvPr/>
        </p:nvSpPr>
        <p:spPr bwMode="auto">
          <a:xfrm>
            <a:off x="1954213" y="5724525"/>
            <a:ext cx="30391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111111"/>
                </a:solidFill>
                <a:effectLst/>
                <a:latin typeface="Calibri" panose="020F0502020204030204" pitchFamily="34" charset="0"/>
              </a:rPr>
              <a:t>Without more context: </a:t>
            </a:r>
            <a:r>
              <a:rPr kumimoji="0" lang="en-US" altLang="en-US" sz="1800" b="0" i="0" u="none" strike="noStrike" cap="none" normalizeH="0" baseline="0">
                <a:ln>
                  <a:noFill/>
                </a:ln>
                <a:solidFill>
                  <a:srgbClr val="111111"/>
                </a:solidFill>
                <a:effectLst/>
                <a:latin typeface="Calibri" panose="020F0502020204030204" pitchFamily="34" charset="0"/>
              </a:rPr>
              <a:t>Advocate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AutoShape 22">
            <a:extLst>
              <a:ext uri="{FF2B5EF4-FFF2-40B4-BE49-F238E27FC236}">
                <a16:creationId xmlns:a16="http://schemas.microsoft.com/office/drawing/2014/main" id="{5AC494CF-5E1A-6153-DCA2-D36FC20B165B}"/>
              </a:ext>
            </a:extLst>
          </p:cNvPr>
          <p:cNvSpPr>
            <a:spLocks noChangeAspect="1" noChangeArrowheads="1" noTextEdit="1"/>
          </p:cNvSpPr>
          <p:nvPr/>
        </p:nvSpPr>
        <p:spPr bwMode="auto">
          <a:xfrm>
            <a:off x="6484938" y="1330325"/>
            <a:ext cx="462915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4">
            <a:extLst>
              <a:ext uri="{FF2B5EF4-FFF2-40B4-BE49-F238E27FC236}">
                <a16:creationId xmlns:a16="http://schemas.microsoft.com/office/drawing/2014/main" id="{AD86FE8E-D9E5-1F89-75C2-975ABAE17969}"/>
              </a:ext>
            </a:extLst>
          </p:cNvPr>
          <p:cNvSpPr>
            <a:spLocks noChangeArrowheads="1"/>
          </p:cNvSpPr>
          <p:nvPr/>
        </p:nvSpPr>
        <p:spPr bwMode="auto">
          <a:xfrm>
            <a:off x="6492876" y="1357313"/>
            <a:ext cx="4594225" cy="485775"/>
          </a:xfrm>
          <a:prstGeom prst="rect">
            <a:avLst/>
          </a:prstGeom>
          <a:solidFill>
            <a:srgbClr val="0044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5">
            <a:extLst>
              <a:ext uri="{FF2B5EF4-FFF2-40B4-BE49-F238E27FC236}">
                <a16:creationId xmlns:a16="http://schemas.microsoft.com/office/drawing/2014/main" id="{4DC9A0DA-788E-909D-CA22-762922623E96}"/>
              </a:ext>
            </a:extLst>
          </p:cNvPr>
          <p:cNvSpPr>
            <a:spLocks noChangeArrowheads="1"/>
          </p:cNvSpPr>
          <p:nvPr/>
        </p:nvSpPr>
        <p:spPr bwMode="auto">
          <a:xfrm>
            <a:off x="6492876" y="1843088"/>
            <a:ext cx="4594225" cy="4206875"/>
          </a:xfrm>
          <a:prstGeom prst="rect">
            <a:avLst/>
          </a:prstGeom>
          <a:solidFill>
            <a:srgbClr val="CBCF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Line 26">
            <a:extLst>
              <a:ext uri="{FF2B5EF4-FFF2-40B4-BE49-F238E27FC236}">
                <a16:creationId xmlns:a16="http://schemas.microsoft.com/office/drawing/2014/main" id="{268A878F-F5A2-D321-953E-D5B704895609}"/>
              </a:ext>
            </a:extLst>
          </p:cNvPr>
          <p:cNvSpPr>
            <a:spLocks noChangeShapeType="1"/>
          </p:cNvSpPr>
          <p:nvPr/>
        </p:nvSpPr>
        <p:spPr bwMode="auto">
          <a:xfrm>
            <a:off x="6486526" y="1843088"/>
            <a:ext cx="4606925" cy="0"/>
          </a:xfrm>
          <a:prstGeom prst="line">
            <a:avLst/>
          </a:prstGeom>
          <a:noFill/>
          <a:ln w="381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27">
            <a:extLst>
              <a:ext uri="{FF2B5EF4-FFF2-40B4-BE49-F238E27FC236}">
                <a16:creationId xmlns:a16="http://schemas.microsoft.com/office/drawing/2014/main" id="{0516D82E-6DA6-ADB8-EB49-74AE86AA6974}"/>
              </a:ext>
            </a:extLst>
          </p:cNvPr>
          <p:cNvSpPr>
            <a:spLocks noChangeShapeType="1"/>
          </p:cNvSpPr>
          <p:nvPr/>
        </p:nvSpPr>
        <p:spPr bwMode="auto">
          <a:xfrm>
            <a:off x="6492876" y="1349375"/>
            <a:ext cx="0" cy="4706938"/>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28">
            <a:extLst>
              <a:ext uri="{FF2B5EF4-FFF2-40B4-BE49-F238E27FC236}">
                <a16:creationId xmlns:a16="http://schemas.microsoft.com/office/drawing/2014/main" id="{EE8B60D0-39BB-4DCA-E9AB-9533F7310B99}"/>
              </a:ext>
            </a:extLst>
          </p:cNvPr>
          <p:cNvSpPr>
            <a:spLocks noChangeShapeType="1"/>
          </p:cNvSpPr>
          <p:nvPr/>
        </p:nvSpPr>
        <p:spPr bwMode="auto">
          <a:xfrm>
            <a:off x="11087101" y="1349375"/>
            <a:ext cx="0" cy="4706938"/>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Line 29">
            <a:extLst>
              <a:ext uri="{FF2B5EF4-FFF2-40B4-BE49-F238E27FC236}">
                <a16:creationId xmlns:a16="http://schemas.microsoft.com/office/drawing/2014/main" id="{F3318ECA-19A6-62C3-E60D-964EF77FAC7D}"/>
              </a:ext>
            </a:extLst>
          </p:cNvPr>
          <p:cNvSpPr>
            <a:spLocks noChangeShapeType="1"/>
          </p:cNvSpPr>
          <p:nvPr/>
        </p:nvSpPr>
        <p:spPr bwMode="auto">
          <a:xfrm>
            <a:off x="6486526" y="1357313"/>
            <a:ext cx="4606925"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Line 30">
            <a:extLst>
              <a:ext uri="{FF2B5EF4-FFF2-40B4-BE49-F238E27FC236}">
                <a16:creationId xmlns:a16="http://schemas.microsoft.com/office/drawing/2014/main" id="{0672D4AA-D2F2-942B-1D9D-EA60CD5EDE40}"/>
              </a:ext>
            </a:extLst>
          </p:cNvPr>
          <p:cNvSpPr>
            <a:spLocks noChangeShapeType="1"/>
          </p:cNvSpPr>
          <p:nvPr/>
        </p:nvSpPr>
        <p:spPr bwMode="auto">
          <a:xfrm>
            <a:off x="6486526" y="6049963"/>
            <a:ext cx="4606925"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Rectangle 31">
            <a:extLst>
              <a:ext uri="{FF2B5EF4-FFF2-40B4-BE49-F238E27FC236}">
                <a16:creationId xmlns:a16="http://schemas.microsoft.com/office/drawing/2014/main" id="{76CC2522-DD1C-7B02-E039-225FA2BB3044}"/>
              </a:ext>
            </a:extLst>
          </p:cNvPr>
          <p:cNvSpPr>
            <a:spLocks noChangeArrowheads="1"/>
          </p:cNvSpPr>
          <p:nvPr/>
        </p:nvSpPr>
        <p:spPr bwMode="auto">
          <a:xfrm>
            <a:off x="6584951" y="1397000"/>
            <a:ext cx="45688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rPr>
              <a:t>Terms That May Resonate with General Public: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Rectangle 32">
            <a:extLst>
              <a:ext uri="{FF2B5EF4-FFF2-40B4-BE49-F238E27FC236}">
                <a16:creationId xmlns:a16="http://schemas.microsoft.com/office/drawing/2014/main" id="{39A8A3E5-F2D4-527C-7597-D014060AB0C2}"/>
              </a:ext>
            </a:extLst>
          </p:cNvPr>
          <p:cNvSpPr>
            <a:spLocks noChangeArrowheads="1"/>
          </p:cNvSpPr>
          <p:nvPr/>
        </p:nvSpPr>
        <p:spPr bwMode="auto">
          <a:xfrm>
            <a:off x="6584951" y="1882775"/>
            <a:ext cx="14874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111111"/>
                </a:solidFill>
                <a:effectLst/>
                <a:latin typeface="Calibri" panose="020F0502020204030204" pitchFamily="34" charset="0"/>
              </a:rPr>
              <a:t>Broken system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Rectangle 33">
            <a:extLst>
              <a:ext uri="{FF2B5EF4-FFF2-40B4-BE49-F238E27FC236}">
                <a16:creationId xmlns:a16="http://schemas.microsoft.com/office/drawing/2014/main" id="{486229CA-B04A-0491-B81A-5FBEF7B3F7F0}"/>
              </a:ext>
            </a:extLst>
          </p:cNvPr>
          <p:cNvSpPr>
            <a:spLocks noChangeArrowheads="1"/>
          </p:cNvSpPr>
          <p:nvPr/>
        </p:nvSpPr>
        <p:spPr bwMode="auto">
          <a:xfrm>
            <a:off x="6584951" y="2433638"/>
            <a:ext cx="26400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111111"/>
                </a:solidFill>
                <a:effectLst/>
                <a:latin typeface="Calibri" panose="020F0502020204030204" pitchFamily="34" charset="0"/>
              </a:rPr>
              <a:t>Slipping through the cracks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Rectangle 34">
            <a:extLst>
              <a:ext uri="{FF2B5EF4-FFF2-40B4-BE49-F238E27FC236}">
                <a16:creationId xmlns:a16="http://schemas.microsoft.com/office/drawing/2014/main" id="{D962493F-FBC5-C600-8B41-7D2679D63EBA}"/>
              </a:ext>
            </a:extLst>
          </p:cNvPr>
          <p:cNvSpPr>
            <a:spLocks noChangeArrowheads="1"/>
          </p:cNvSpPr>
          <p:nvPr/>
        </p:nvSpPr>
        <p:spPr bwMode="auto">
          <a:xfrm>
            <a:off x="6584951" y="2982913"/>
            <a:ext cx="13989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111111"/>
                </a:solidFill>
                <a:effectLst/>
                <a:latin typeface="Calibri" panose="020F0502020204030204" pitchFamily="34" charset="0"/>
              </a:rPr>
              <a:t>Shed light 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35">
            <a:extLst>
              <a:ext uri="{FF2B5EF4-FFF2-40B4-BE49-F238E27FC236}">
                <a16:creationId xmlns:a16="http://schemas.microsoft.com/office/drawing/2014/main" id="{D3F5851F-D5EA-192B-91B2-1984D0A4B0B5}"/>
              </a:ext>
            </a:extLst>
          </p:cNvPr>
          <p:cNvSpPr>
            <a:spLocks noChangeArrowheads="1"/>
          </p:cNvSpPr>
          <p:nvPr/>
        </p:nvSpPr>
        <p:spPr bwMode="auto">
          <a:xfrm>
            <a:off x="6584951" y="3529013"/>
            <a:ext cx="20499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111111"/>
                </a:solidFill>
                <a:effectLst/>
                <a:latin typeface="Calibri" panose="020F0502020204030204" pitchFamily="34" charset="0"/>
              </a:rPr>
              <a:t>Broaden the picture…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Rectangle 36">
            <a:extLst>
              <a:ext uri="{FF2B5EF4-FFF2-40B4-BE49-F238E27FC236}">
                <a16:creationId xmlns:a16="http://schemas.microsoft.com/office/drawing/2014/main" id="{9F998B97-A164-03A7-2A17-45740D384C60}"/>
              </a:ext>
            </a:extLst>
          </p:cNvPr>
          <p:cNvSpPr>
            <a:spLocks noChangeArrowheads="1"/>
          </p:cNvSpPr>
          <p:nvPr/>
        </p:nvSpPr>
        <p:spPr bwMode="auto">
          <a:xfrm>
            <a:off x="6584951" y="4078288"/>
            <a:ext cx="1735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111111"/>
                </a:solidFill>
                <a:effectLst/>
                <a:latin typeface="Calibri" panose="020F0502020204030204" pitchFamily="34" charset="0"/>
              </a:rPr>
              <a:t>Voice of the child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37">
            <a:extLst>
              <a:ext uri="{FF2B5EF4-FFF2-40B4-BE49-F238E27FC236}">
                <a16:creationId xmlns:a16="http://schemas.microsoft.com/office/drawing/2014/main" id="{4BF5EE31-4252-A192-3F96-52459CF502A8}"/>
              </a:ext>
            </a:extLst>
          </p:cNvPr>
          <p:cNvSpPr>
            <a:spLocks noChangeArrowheads="1"/>
          </p:cNvSpPr>
          <p:nvPr/>
        </p:nvSpPr>
        <p:spPr bwMode="auto">
          <a:xfrm>
            <a:off x="6584951" y="4629150"/>
            <a:ext cx="31845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111111"/>
                </a:solidFill>
                <a:effectLst/>
                <a:latin typeface="Calibri" panose="020F0502020204030204" pitchFamily="34" charset="0"/>
              </a:rPr>
              <a:t>Speaking up for the child’s needs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Rectangle 38">
            <a:extLst>
              <a:ext uri="{FF2B5EF4-FFF2-40B4-BE49-F238E27FC236}">
                <a16:creationId xmlns:a16="http://schemas.microsoft.com/office/drawing/2014/main" id="{AC46DF48-22EB-9F5D-0DB4-F1E760A38006}"/>
              </a:ext>
            </a:extLst>
          </p:cNvPr>
          <p:cNvSpPr>
            <a:spLocks noChangeArrowheads="1"/>
          </p:cNvSpPr>
          <p:nvPr/>
        </p:nvSpPr>
        <p:spPr bwMode="auto">
          <a:xfrm>
            <a:off x="6584951" y="5178425"/>
            <a:ext cx="22193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111111"/>
                </a:solidFill>
                <a:effectLst/>
                <a:latin typeface="Calibri" panose="020F0502020204030204" pitchFamily="34" charset="0"/>
              </a:rPr>
              <a:t>Safe and caring homes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39">
            <a:extLst>
              <a:ext uri="{FF2B5EF4-FFF2-40B4-BE49-F238E27FC236}">
                <a16:creationId xmlns:a16="http://schemas.microsoft.com/office/drawing/2014/main" id="{91711DF3-755B-4FF7-FE3C-88B1B87A9D79}"/>
              </a:ext>
            </a:extLst>
          </p:cNvPr>
          <p:cNvSpPr>
            <a:spLocks noChangeArrowheads="1"/>
          </p:cNvSpPr>
          <p:nvPr/>
        </p:nvSpPr>
        <p:spPr bwMode="auto">
          <a:xfrm>
            <a:off x="6584951" y="5724525"/>
            <a:ext cx="1914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111111"/>
                </a:solidFill>
                <a:effectLst/>
                <a:latin typeface="Calibri" panose="020F0502020204030204" pitchFamily="34" charset="0"/>
              </a:rPr>
              <a:t>Caring, stable adult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8189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7" grpId="0" animBg="1"/>
      <p:bldP spid="28" grpId="0" animBg="1"/>
      <p:bldP spid="34" grpId="0"/>
      <p:bldP spid="35" grpId="0"/>
      <p:bldP spid="36" grpId="0"/>
      <p:bldP spid="37" grpId="0"/>
      <p:bldP spid="38" grpId="0"/>
      <p:bldP spid="39" grpId="0"/>
      <p:bldP spid="40" grpId="0"/>
      <p:bldP spid="41"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E162E-5820-D390-3AF6-2402459207B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B7C2B03-BC85-3AF8-3D1B-68EBBBBDEB89}"/>
              </a:ext>
            </a:extLst>
          </p:cNvPr>
          <p:cNvSpPr txBox="1"/>
          <p:nvPr/>
        </p:nvSpPr>
        <p:spPr>
          <a:xfrm>
            <a:off x="1350260" y="2046766"/>
            <a:ext cx="5024660" cy="4541185"/>
          </a:xfrm>
          <a:prstGeom prst="rect">
            <a:avLst/>
          </a:prstGeom>
          <a:noFill/>
        </p:spPr>
        <p:txBody>
          <a:bodyPr wrap="square" rtlCol="0">
            <a:normAutofit/>
          </a:bodyPr>
          <a:lstStyle/>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Write one sentence that describes the need for CASA volunteers that you think will “hook” someone who doesn’t know much about us. </a:t>
            </a:r>
          </a:p>
          <a:p>
            <a:pPr marL="342900" indent="-342900">
              <a:lnSpc>
                <a:spcPct val="134000"/>
              </a:lnSpc>
              <a:spcAft>
                <a:spcPts val="1200"/>
              </a:spcAft>
              <a:buFont typeface="Arial" panose="020B0604020202020204" pitchFamily="34" charset="0"/>
              <a:buChar char="•"/>
            </a:pPr>
            <a:endParaRPr lang="en-US" sz="2400">
              <a:solidFill>
                <a:schemeClr val="tx1">
                  <a:lumMod val="95000"/>
                  <a:lumOff val="5000"/>
                </a:schemeClr>
              </a:solidFill>
              <a:latin typeface="Proxima Nova Rg" panose="02000506030000020004" pitchFamily="50" charset="0"/>
            </a:endParaRPr>
          </a:p>
        </p:txBody>
      </p:sp>
      <p:sp>
        <p:nvSpPr>
          <p:cNvPr id="6" name="TextBox 5">
            <a:extLst>
              <a:ext uri="{FF2B5EF4-FFF2-40B4-BE49-F238E27FC236}">
                <a16:creationId xmlns:a16="http://schemas.microsoft.com/office/drawing/2014/main" id="{A1B0601F-FCE2-6196-C89E-25864906F7BA}"/>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Statement of Need: Developing Your Pitch</a:t>
            </a:r>
          </a:p>
        </p:txBody>
      </p:sp>
      <p:pic>
        <p:nvPicPr>
          <p:cNvPr id="4" name="Picture 2" descr="Free Hand of a Person Writing on a Paper Stock Photo">
            <a:extLst>
              <a:ext uri="{FF2B5EF4-FFF2-40B4-BE49-F238E27FC236}">
                <a16:creationId xmlns:a16="http://schemas.microsoft.com/office/drawing/2014/main" id="{B48EB5D5-ED4F-CF40-AC1D-641297CB3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474" r="-2" b="23775"/>
          <a:stretch/>
        </p:blipFill>
        <p:spPr bwMode="auto">
          <a:xfrm>
            <a:off x="6618730" y="1360654"/>
            <a:ext cx="4541185" cy="4541185"/>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131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430A2-DCD5-0727-7883-7036CBFB96D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A00204C-9278-33AD-4CDF-F574A724EA86}"/>
              </a:ext>
            </a:extLst>
          </p:cNvPr>
          <p:cNvSpPr txBox="1"/>
          <p:nvPr/>
        </p:nvSpPr>
        <p:spPr>
          <a:xfrm>
            <a:off x="1350260" y="1255594"/>
            <a:ext cx="10536938" cy="5332358"/>
          </a:xfrm>
          <a:prstGeom prst="rect">
            <a:avLst/>
          </a:prstGeom>
          <a:noFill/>
        </p:spPr>
        <p:txBody>
          <a:bodyPr wrap="square" rtlCol="0">
            <a:normAutofit/>
          </a:bodyPr>
          <a:lstStyle/>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Share your “hook” statement in pairs – offer each other critical feedback.</a:t>
            </a:r>
          </a:p>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When offering your partner feedback, consider: </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Did it catch your attention?</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Did it convey a sense of need/urgency?</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Did you hear any jargon?</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What would make it catchier or better illustrate the need?</a:t>
            </a:r>
          </a:p>
          <a:p>
            <a:pPr marL="342900" indent="-342900">
              <a:lnSpc>
                <a:spcPct val="134000"/>
              </a:lnSpc>
              <a:spcAft>
                <a:spcPts val="1200"/>
              </a:spcAft>
              <a:buFont typeface="Arial" panose="020B0604020202020204" pitchFamily="34" charset="0"/>
              <a:buChar char="•"/>
            </a:pPr>
            <a:endParaRPr lang="en-US" sz="2400">
              <a:solidFill>
                <a:schemeClr val="tx1">
                  <a:lumMod val="95000"/>
                  <a:lumOff val="5000"/>
                </a:schemeClr>
              </a:solidFill>
              <a:latin typeface="Proxima Nova Rg" panose="02000506030000020004" pitchFamily="50" charset="0"/>
            </a:endParaRPr>
          </a:p>
          <a:p>
            <a:pPr marL="342900" indent="-342900">
              <a:lnSpc>
                <a:spcPct val="134000"/>
              </a:lnSpc>
              <a:spcAft>
                <a:spcPts val="1200"/>
              </a:spcAft>
              <a:buFont typeface="Arial" panose="020B0604020202020204" pitchFamily="34" charset="0"/>
              <a:buChar char="•"/>
            </a:pPr>
            <a:endParaRPr lang="en-US" sz="2400">
              <a:solidFill>
                <a:schemeClr val="tx1">
                  <a:lumMod val="95000"/>
                  <a:lumOff val="5000"/>
                </a:schemeClr>
              </a:solidFill>
              <a:latin typeface="Proxima Nova Rg" panose="02000506030000020004" pitchFamily="50" charset="0"/>
            </a:endParaRPr>
          </a:p>
        </p:txBody>
      </p:sp>
      <p:sp>
        <p:nvSpPr>
          <p:cNvPr id="6" name="TextBox 5">
            <a:extLst>
              <a:ext uri="{FF2B5EF4-FFF2-40B4-BE49-F238E27FC236}">
                <a16:creationId xmlns:a16="http://schemas.microsoft.com/office/drawing/2014/main" id="{82667754-45CF-2582-3B21-864621F1634C}"/>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Statement of Need: Developing Your Pitch</a:t>
            </a:r>
          </a:p>
        </p:txBody>
      </p:sp>
    </p:spTree>
    <p:extLst>
      <p:ext uri="{BB962C8B-B14F-4D97-AF65-F5344CB8AC3E}">
        <p14:creationId xmlns:p14="http://schemas.microsoft.com/office/powerpoint/2010/main" val="87305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D67D4-F038-C791-B6E0-C00AC3EB05B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EC21843-EA66-6124-4228-707B4B9618A4}"/>
              </a:ext>
            </a:extLst>
          </p:cNvPr>
          <p:cNvSpPr txBox="1"/>
          <p:nvPr/>
        </p:nvSpPr>
        <p:spPr>
          <a:xfrm>
            <a:off x="1350260" y="1255594"/>
            <a:ext cx="10536938" cy="5332358"/>
          </a:xfrm>
          <a:prstGeom prst="rect">
            <a:avLst/>
          </a:prstGeom>
          <a:noFill/>
        </p:spPr>
        <p:txBody>
          <a:bodyPr wrap="square" rtlCol="0">
            <a:normAutofit fontScale="85000" lnSpcReduction="20000"/>
          </a:bodyPr>
          <a:lstStyle/>
          <a:p>
            <a:pPr marL="342900" indent="-342900">
              <a:lnSpc>
                <a:spcPct val="134000"/>
              </a:lnSpc>
              <a:spcAft>
                <a:spcPts val="1200"/>
              </a:spcAft>
              <a:buFont typeface="Arial" panose="020B0604020202020204" pitchFamily="34" charset="0"/>
              <a:buChar char="•"/>
            </a:pPr>
            <a:r>
              <a:rPr lang="en-US" sz="2400" b="1">
                <a:solidFill>
                  <a:schemeClr val="tx1">
                    <a:lumMod val="95000"/>
                    <a:lumOff val="5000"/>
                  </a:schemeClr>
                </a:solidFill>
                <a:latin typeface="Proxima Nova Rg" panose="02000506030000020004" pitchFamily="50" charset="0"/>
              </a:rPr>
              <a:t>The universal hook: </a:t>
            </a:r>
            <a:r>
              <a:rPr lang="en-US" sz="2400">
                <a:solidFill>
                  <a:schemeClr val="tx1">
                    <a:lumMod val="95000"/>
                    <a:lumOff val="5000"/>
                  </a:schemeClr>
                </a:solidFill>
                <a:latin typeface="Proxima Nova Rg" panose="02000506030000020004" pitchFamily="50" charset="0"/>
              </a:rPr>
              <a:t>Children who have been abused or neglected already have enough to worry about – they shouldn’t have to wonder what happens next and how a judge they’ve never met will be able to make decisions impacting their future. </a:t>
            </a:r>
          </a:p>
          <a:p>
            <a:pPr marL="342900" indent="-342900">
              <a:lnSpc>
                <a:spcPct val="134000"/>
              </a:lnSpc>
              <a:spcAft>
                <a:spcPts val="1200"/>
              </a:spcAft>
              <a:buFont typeface="Arial" panose="020B0604020202020204" pitchFamily="34" charset="0"/>
              <a:buChar char="•"/>
            </a:pPr>
            <a:r>
              <a:rPr lang="en-US" sz="2400" b="1">
                <a:solidFill>
                  <a:schemeClr val="tx1">
                    <a:lumMod val="95000"/>
                    <a:lumOff val="5000"/>
                  </a:schemeClr>
                </a:solidFill>
                <a:latin typeface="Proxima Nova Rg" panose="02000506030000020004" pitchFamily="50" charset="0"/>
              </a:rPr>
              <a:t>The heart strings opener: </a:t>
            </a:r>
            <a:r>
              <a:rPr lang="en-US" sz="2400">
                <a:solidFill>
                  <a:schemeClr val="tx1">
                    <a:lumMod val="95000"/>
                    <a:lumOff val="5000"/>
                  </a:schemeClr>
                </a:solidFill>
                <a:latin typeface="Proxima Nova Rg" panose="02000506030000020004" pitchFamily="50" charset="0"/>
              </a:rPr>
              <a:t>Imagine a child caught up in chaos of the system after experiencing abuse – maybe they’ve been pulled out of the only home they’ve ever known, are living with a foster family they just met, and are feeling alone, scared, and uncertain of what will happen to them next.</a:t>
            </a:r>
          </a:p>
          <a:p>
            <a:pPr marL="342900" indent="-342900">
              <a:lnSpc>
                <a:spcPct val="134000"/>
              </a:lnSpc>
              <a:spcAft>
                <a:spcPts val="1200"/>
              </a:spcAft>
              <a:buFont typeface="Arial" panose="020B0604020202020204" pitchFamily="34" charset="0"/>
              <a:buChar char="•"/>
            </a:pPr>
            <a:r>
              <a:rPr lang="en-US" sz="2400" b="1">
                <a:solidFill>
                  <a:schemeClr val="tx1">
                    <a:lumMod val="95000"/>
                    <a:lumOff val="5000"/>
                  </a:schemeClr>
                </a:solidFill>
                <a:latin typeface="Proxima Nova Rg" panose="02000506030000020004" pitchFamily="50" charset="0"/>
              </a:rPr>
              <a:t>For the justice-oriented person: </a:t>
            </a:r>
            <a:r>
              <a:rPr lang="en-US" sz="2400">
                <a:solidFill>
                  <a:schemeClr val="tx1">
                    <a:lumMod val="95000"/>
                    <a:lumOff val="5000"/>
                  </a:schemeClr>
                </a:solidFill>
                <a:latin typeface="Proxima Nova Rg" panose="02000506030000020004" pitchFamily="50" charset="0"/>
              </a:rPr>
              <a:t>When the system is so stretched and overwhelmed, important things can slip through the cracks – and children who have been abused or neglected cannot afford for the courts to overlook their needs. </a:t>
            </a:r>
          </a:p>
          <a:p>
            <a:pPr marL="342900" indent="-342900">
              <a:lnSpc>
                <a:spcPct val="134000"/>
              </a:lnSpc>
              <a:spcAft>
                <a:spcPts val="1200"/>
              </a:spcAft>
              <a:buFont typeface="Arial" panose="020B0604020202020204" pitchFamily="34" charset="0"/>
              <a:buChar char="•"/>
            </a:pPr>
            <a:r>
              <a:rPr lang="en-US" sz="2400" b="1">
                <a:solidFill>
                  <a:schemeClr val="tx1">
                    <a:lumMod val="95000"/>
                    <a:lumOff val="5000"/>
                  </a:schemeClr>
                </a:solidFill>
                <a:latin typeface="Proxima Nova Rg" panose="02000506030000020004" pitchFamily="50" charset="0"/>
              </a:rPr>
              <a:t>For the analytical person: </a:t>
            </a:r>
            <a:r>
              <a:rPr lang="en-US" sz="2400">
                <a:solidFill>
                  <a:schemeClr val="tx1">
                    <a:lumMod val="95000"/>
                    <a:lumOff val="5000"/>
                  </a:schemeClr>
                </a:solidFill>
                <a:latin typeface="Proxima Nova Rg" panose="02000506030000020004" pitchFamily="50" charset="0"/>
              </a:rPr>
              <a:t>In our county, there are [insert number] children a year who go before the courts because they have been abused or neglected; children need a strong voice advocating for them to make sure their needs are heard. </a:t>
            </a:r>
          </a:p>
        </p:txBody>
      </p:sp>
      <p:sp>
        <p:nvSpPr>
          <p:cNvPr id="6" name="TextBox 5">
            <a:extLst>
              <a:ext uri="{FF2B5EF4-FFF2-40B4-BE49-F238E27FC236}">
                <a16:creationId xmlns:a16="http://schemas.microsoft.com/office/drawing/2014/main" id="{07D72ADB-56CF-190B-E37C-A8B449B7B0BF}"/>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Statement of Need: Example “Hook” Statements</a:t>
            </a:r>
          </a:p>
        </p:txBody>
      </p:sp>
    </p:spTree>
    <p:extLst>
      <p:ext uri="{BB962C8B-B14F-4D97-AF65-F5344CB8AC3E}">
        <p14:creationId xmlns:p14="http://schemas.microsoft.com/office/powerpoint/2010/main" val="322495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1AC90-3C1D-5AA5-D42D-8CE51EBED71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5BD0F0B-696F-A93D-4EAF-B5AD36AF6C28}"/>
              </a:ext>
            </a:extLst>
          </p:cNvPr>
          <p:cNvSpPr txBox="1"/>
          <p:nvPr/>
        </p:nvSpPr>
        <p:spPr>
          <a:xfrm>
            <a:off x="1350261" y="1255594"/>
            <a:ext cx="4745740" cy="5332358"/>
          </a:xfrm>
          <a:prstGeom prst="rect">
            <a:avLst/>
          </a:prstGeom>
          <a:noFill/>
        </p:spPr>
        <p:txBody>
          <a:bodyPr wrap="square" rtlCol="0">
            <a:normAutofit/>
          </a:bodyPr>
          <a:lstStyle/>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How do CASA volunteers address this need?</a:t>
            </a:r>
          </a:p>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What makes CASA unique from other players in the system?</a:t>
            </a:r>
          </a:p>
        </p:txBody>
      </p:sp>
      <p:sp>
        <p:nvSpPr>
          <p:cNvPr id="6" name="TextBox 5">
            <a:extLst>
              <a:ext uri="{FF2B5EF4-FFF2-40B4-BE49-F238E27FC236}">
                <a16:creationId xmlns:a16="http://schemas.microsoft.com/office/drawing/2014/main" id="{B6666CB0-0ECE-8CAC-DD8F-2AFC8ED91000}"/>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The Impact of CASA Volunteers</a:t>
            </a:r>
          </a:p>
        </p:txBody>
      </p:sp>
      <p:pic>
        <p:nvPicPr>
          <p:cNvPr id="3" name="Picture 2">
            <a:extLst>
              <a:ext uri="{FF2B5EF4-FFF2-40B4-BE49-F238E27FC236}">
                <a16:creationId xmlns:a16="http://schemas.microsoft.com/office/drawing/2014/main" id="{6B29D6E1-EC54-C7D4-DECA-8D50460F4B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9785" r="13262" b="-1"/>
          <a:stretch/>
        </p:blipFill>
        <p:spPr bwMode="auto">
          <a:xfrm>
            <a:off x="6375582" y="1010112"/>
            <a:ext cx="5594748"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481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4EB7E-48D1-A99A-1A5C-40A9AEC1F31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0299A67-2F21-0839-BFA3-1143344011E0}"/>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The Impact of CASA Volunteers: Essential Ingredients</a:t>
            </a:r>
          </a:p>
        </p:txBody>
      </p:sp>
      <p:pic>
        <p:nvPicPr>
          <p:cNvPr id="2" name="Picture 1" descr="A paper on a mat next to tomatoes and pasta&#10;&#10;Description automatically generated">
            <a:extLst>
              <a:ext uri="{FF2B5EF4-FFF2-40B4-BE49-F238E27FC236}">
                <a16:creationId xmlns:a16="http://schemas.microsoft.com/office/drawing/2014/main" id="{92CBD9D1-8A6A-489D-9E34-319ACB8EAD98}"/>
              </a:ext>
            </a:extLst>
          </p:cNvPr>
          <p:cNvPicPr>
            <a:picLocks noChangeAspect="1"/>
          </p:cNvPicPr>
          <p:nvPr/>
        </p:nvPicPr>
        <p:blipFill>
          <a:blip r:embed="rId3">
            <a:alphaModFix amt="55000"/>
            <a:extLst>
              <a:ext uri="{28A0092B-C50C-407E-A947-70E740481C1C}">
                <a14:useLocalDpi xmlns:a14="http://schemas.microsoft.com/office/drawing/2010/main" val="0"/>
              </a:ext>
            </a:extLst>
          </a:blip>
          <a:srcRect l="36246" t="32136" r="9141" b="11888"/>
          <a:stretch/>
        </p:blipFill>
        <p:spPr>
          <a:xfrm rot="16200000">
            <a:off x="3591962" y="-1059982"/>
            <a:ext cx="5656462" cy="9845451"/>
          </a:xfrm>
          <a:prstGeom prst="rect">
            <a:avLst/>
          </a:prstGeom>
        </p:spPr>
      </p:pic>
      <p:sp>
        <p:nvSpPr>
          <p:cNvPr id="3" name="TextBox 2">
            <a:extLst>
              <a:ext uri="{FF2B5EF4-FFF2-40B4-BE49-F238E27FC236}">
                <a16:creationId xmlns:a16="http://schemas.microsoft.com/office/drawing/2014/main" id="{9556B624-14EC-DA18-D3BF-4E70A10E4B94}"/>
              </a:ext>
            </a:extLst>
          </p:cNvPr>
          <p:cNvSpPr txBox="1"/>
          <p:nvPr/>
        </p:nvSpPr>
        <p:spPr>
          <a:xfrm>
            <a:off x="3472542" y="1447801"/>
            <a:ext cx="7391400" cy="5029200"/>
          </a:xfrm>
          <a:prstGeom prst="rect">
            <a:avLst/>
          </a:prstGeom>
          <a:noFill/>
        </p:spPr>
        <p:txBody>
          <a:bodyPr wrap="square" rtlCol="0">
            <a:normAutofit fontScale="85000" lnSpcReduction="10000"/>
          </a:bodyPr>
          <a:lstStyle/>
          <a:p>
            <a:pPr marL="342900" indent="-342900">
              <a:lnSpc>
                <a:spcPct val="134000"/>
              </a:lnSpc>
              <a:spcAft>
                <a:spcPts val="1200"/>
              </a:spcAft>
              <a:buFont typeface="Wingdings" panose="05000000000000000000" pitchFamily="2" charset="2"/>
              <a:buChar char="ü"/>
            </a:pPr>
            <a:r>
              <a:rPr lang="en-US" sz="2400">
                <a:solidFill>
                  <a:schemeClr val="tx1">
                    <a:lumMod val="95000"/>
                    <a:lumOff val="5000"/>
                  </a:schemeClr>
                </a:solidFill>
                <a:latin typeface="Proxima Nova Rg" panose="02000506030000020004" pitchFamily="50" charset="0"/>
              </a:rPr>
              <a:t>Clarity: Describe the CASA role accurately.</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Again, avoid jargon. What language better resonates?</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Don’t inadvertently misrepresent the CASA role!</a:t>
            </a:r>
          </a:p>
          <a:p>
            <a:pPr marL="1257300" lvl="2"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Do not: Over-emphasize mentorship</a:t>
            </a:r>
          </a:p>
          <a:p>
            <a:pPr marL="1257300" lvl="2"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Do: Include communicating the child’s needs to the courts</a:t>
            </a:r>
          </a:p>
          <a:p>
            <a:pPr marL="342900" indent="-342900">
              <a:lnSpc>
                <a:spcPct val="134000"/>
              </a:lnSpc>
              <a:spcAft>
                <a:spcPts val="1200"/>
              </a:spcAft>
              <a:buFont typeface="Wingdings" panose="05000000000000000000" pitchFamily="2" charset="2"/>
              <a:buChar char="ü"/>
            </a:pPr>
            <a:r>
              <a:rPr lang="en-US" sz="2400">
                <a:solidFill>
                  <a:schemeClr val="tx1">
                    <a:lumMod val="95000"/>
                    <a:lumOff val="5000"/>
                  </a:schemeClr>
                </a:solidFill>
                <a:latin typeface="Proxima Nova Rg" panose="02000506030000020004" pitchFamily="50" charset="0"/>
              </a:rPr>
              <a:t>Concise detail: What do volunteers actually </a:t>
            </a:r>
            <a:r>
              <a:rPr lang="en-US" sz="2400" i="1">
                <a:solidFill>
                  <a:schemeClr val="tx1">
                    <a:lumMod val="95000"/>
                    <a:lumOff val="5000"/>
                  </a:schemeClr>
                </a:solidFill>
                <a:latin typeface="Proxima Nova Rg" panose="02000506030000020004" pitchFamily="50" charset="0"/>
              </a:rPr>
              <a:t>do?</a:t>
            </a:r>
            <a:endParaRPr lang="en-US" sz="2400">
              <a:solidFill>
                <a:schemeClr val="tx1">
                  <a:lumMod val="95000"/>
                  <a:lumOff val="5000"/>
                </a:schemeClr>
              </a:solidFill>
              <a:latin typeface="Proxima Nova Rg" panose="02000506030000020004" pitchFamily="50" charset="0"/>
            </a:endParaRPr>
          </a:p>
          <a:p>
            <a:pPr marL="342900" indent="-342900">
              <a:lnSpc>
                <a:spcPct val="134000"/>
              </a:lnSpc>
              <a:spcAft>
                <a:spcPts val="1200"/>
              </a:spcAft>
              <a:buFont typeface="Wingdings" panose="05000000000000000000" pitchFamily="2" charset="2"/>
              <a:buChar char="ü"/>
            </a:pPr>
            <a:r>
              <a:rPr lang="en-US" sz="2400">
                <a:solidFill>
                  <a:schemeClr val="tx1">
                    <a:lumMod val="95000"/>
                    <a:lumOff val="5000"/>
                  </a:schemeClr>
                </a:solidFill>
                <a:latin typeface="Proxima Nova Rg" panose="02000506030000020004" pitchFamily="50" charset="0"/>
              </a:rPr>
              <a:t>Authenticity: Use your own style and words to describe the role; a conversational tone will be most likely to engage people.  </a:t>
            </a:r>
          </a:p>
          <a:p>
            <a:pPr marL="342900" indent="-342900">
              <a:lnSpc>
                <a:spcPct val="134000"/>
              </a:lnSpc>
              <a:spcAft>
                <a:spcPts val="1200"/>
              </a:spcAft>
              <a:buFont typeface="Arial" panose="020B0604020202020204" pitchFamily="34" charset="0"/>
              <a:buChar char="•"/>
            </a:pPr>
            <a:endParaRPr lang="en-US" sz="2400">
              <a:solidFill>
                <a:schemeClr val="tx1">
                  <a:lumMod val="95000"/>
                  <a:lumOff val="5000"/>
                </a:schemeClr>
              </a:solidFill>
              <a:latin typeface="Proxima Nova Rg" panose="02000506030000020004" pitchFamily="50" charset="0"/>
            </a:endParaRPr>
          </a:p>
        </p:txBody>
      </p:sp>
    </p:spTree>
    <p:extLst>
      <p:ext uri="{BB962C8B-B14F-4D97-AF65-F5344CB8AC3E}">
        <p14:creationId xmlns:p14="http://schemas.microsoft.com/office/powerpoint/2010/main" val="403262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68323-F3B1-5ED9-91D7-B38B1AD57F5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38677D8-737D-68A3-C06F-245375A2B731}"/>
              </a:ext>
            </a:extLst>
          </p:cNvPr>
          <p:cNvSpPr txBox="1"/>
          <p:nvPr/>
        </p:nvSpPr>
        <p:spPr>
          <a:xfrm>
            <a:off x="1350260" y="1255594"/>
            <a:ext cx="10536938" cy="5332358"/>
          </a:xfrm>
          <a:prstGeom prst="rect">
            <a:avLst/>
          </a:prstGeom>
          <a:noFill/>
        </p:spPr>
        <p:txBody>
          <a:bodyPr wrap="square" rtlCol="0">
            <a:normAutofit lnSpcReduction="10000"/>
          </a:bodyPr>
          <a:lstStyle/>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“The court does not want another legal expert – judges need someone who can give a perspective on the everyday, basic needs of a child.” </a:t>
            </a:r>
          </a:p>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“We will walk alongside you while you work a case – CASA staff know the system inside and out, so you don’t have to. If you care about kids, you will have everything you need to be a great advocate!”</a:t>
            </a:r>
          </a:p>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“CASA volunteers gather information, but we don’t make decisions – we pass along what we learn and leave the decisions to the court and child protection professionals.”</a:t>
            </a:r>
          </a:p>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“Most of our volunteers do not have a social services or legal background. It’s their different perspectives that help us be the most useful.” </a:t>
            </a:r>
          </a:p>
          <a:p>
            <a:pPr marL="342900" indent="-342900">
              <a:lnSpc>
                <a:spcPct val="134000"/>
              </a:lnSpc>
              <a:spcAft>
                <a:spcPts val="1200"/>
              </a:spcAft>
              <a:buFont typeface="Arial" panose="020B0604020202020204" pitchFamily="34" charset="0"/>
              <a:buChar char="•"/>
            </a:pPr>
            <a:endParaRPr lang="en-US" sz="2400">
              <a:solidFill>
                <a:schemeClr val="tx1">
                  <a:lumMod val="95000"/>
                  <a:lumOff val="5000"/>
                </a:schemeClr>
              </a:solidFill>
              <a:latin typeface="Proxima Nova Rg" panose="02000506030000020004" pitchFamily="50" charset="0"/>
            </a:endParaRPr>
          </a:p>
          <a:p>
            <a:pPr marL="342900" indent="-342900">
              <a:lnSpc>
                <a:spcPct val="134000"/>
              </a:lnSpc>
              <a:spcAft>
                <a:spcPts val="1200"/>
              </a:spcAft>
              <a:buFont typeface="Arial" panose="020B0604020202020204" pitchFamily="34" charset="0"/>
              <a:buChar char="•"/>
            </a:pPr>
            <a:endParaRPr lang="en-US" sz="2400">
              <a:solidFill>
                <a:schemeClr val="tx1">
                  <a:lumMod val="95000"/>
                  <a:lumOff val="5000"/>
                </a:schemeClr>
              </a:solidFill>
              <a:latin typeface="Proxima Nova Rg" panose="02000506030000020004" pitchFamily="50" charset="0"/>
            </a:endParaRPr>
          </a:p>
        </p:txBody>
      </p:sp>
      <p:sp>
        <p:nvSpPr>
          <p:cNvPr id="6" name="TextBox 5">
            <a:extLst>
              <a:ext uri="{FF2B5EF4-FFF2-40B4-BE49-F238E27FC236}">
                <a16:creationId xmlns:a16="http://schemas.microsoft.com/office/drawing/2014/main" id="{E3D9707F-86F6-D664-5739-11A28A249068}"/>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Describing the Impact – Without Overwhelming</a:t>
            </a:r>
          </a:p>
        </p:txBody>
      </p:sp>
    </p:spTree>
    <p:extLst>
      <p:ext uri="{BB962C8B-B14F-4D97-AF65-F5344CB8AC3E}">
        <p14:creationId xmlns:p14="http://schemas.microsoft.com/office/powerpoint/2010/main" val="240882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3DCD8-2E13-DE22-058D-599108DAF6D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B9E2A83-1CD4-ABA5-4157-055B5A36E863}"/>
              </a:ext>
            </a:extLst>
          </p:cNvPr>
          <p:cNvSpPr txBox="1"/>
          <p:nvPr/>
        </p:nvSpPr>
        <p:spPr>
          <a:xfrm>
            <a:off x="1197856" y="1255594"/>
            <a:ext cx="7173254" cy="5332358"/>
          </a:xfrm>
          <a:prstGeom prst="rect">
            <a:avLst/>
          </a:prstGeom>
          <a:noFill/>
        </p:spPr>
        <p:txBody>
          <a:bodyPr wrap="square" rtlCol="0">
            <a:normAutofit fontScale="85000" lnSpcReduction="20000"/>
          </a:bodyPr>
          <a:lstStyle/>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Write your description of the CASA role.</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Introduce “Court Appointed Special Advocates, or CASA volunteers”</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Feel free to use CASA at subsequent mentions of the role. </a:t>
            </a:r>
          </a:p>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When offering your partner feedback, consider:</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Did you hear any jargon?</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If you knew nothing about CASA, what would you think a volunteer does?</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Was the CASA volunteer role accurately portrayed?</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Would the average person feel overwhelmed or intimidated by this description of the CASA role?  </a:t>
            </a:r>
          </a:p>
        </p:txBody>
      </p:sp>
      <p:sp>
        <p:nvSpPr>
          <p:cNvPr id="6" name="TextBox 5">
            <a:extLst>
              <a:ext uri="{FF2B5EF4-FFF2-40B4-BE49-F238E27FC236}">
                <a16:creationId xmlns:a16="http://schemas.microsoft.com/office/drawing/2014/main" id="{9D45651A-51F0-268E-9C9F-6EFD1FDF88F3}"/>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The Impact of CASA Volunteers: Developing Your Pitch</a:t>
            </a:r>
          </a:p>
        </p:txBody>
      </p:sp>
      <p:pic>
        <p:nvPicPr>
          <p:cNvPr id="3" name="Picture 2" descr="Free Handwriting a Note with an Ink Pen Stock Photo">
            <a:extLst>
              <a:ext uri="{FF2B5EF4-FFF2-40B4-BE49-F238E27FC236}">
                <a16:creationId xmlns:a16="http://schemas.microsoft.com/office/drawing/2014/main" id="{9092EAB3-D0C5-93E9-26DB-D058048E93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251" r="-2" b="-2"/>
          <a:stretch/>
        </p:blipFill>
        <p:spPr bwMode="auto">
          <a:xfrm>
            <a:off x="8236436" y="1862714"/>
            <a:ext cx="3739692" cy="3739692"/>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07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1C41186-7B65-5349-B69D-FB9E5CBC9A3E}"/>
              </a:ext>
            </a:extLst>
          </p:cNvPr>
          <p:cNvPicPr>
            <a:picLocks noChangeAspect="1"/>
          </p:cNvPicPr>
          <p:nvPr/>
        </p:nvPicPr>
        <p:blipFill>
          <a:blip r:embed="rId3"/>
          <a:srcRect l="15050" r="15050"/>
          <a:stretch/>
        </p:blipFill>
        <p:spPr>
          <a:xfrm>
            <a:off x="0" y="-2365"/>
            <a:ext cx="7187065" cy="6858000"/>
          </a:xfrm>
          <a:prstGeom prst="rect">
            <a:avLst/>
          </a:prstGeom>
        </p:spPr>
      </p:pic>
      <p:sp>
        <p:nvSpPr>
          <p:cNvPr id="4" name="Rectangle 3">
            <a:extLst>
              <a:ext uri="{FF2B5EF4-FFF2-40B4-BE49-F238E27FC236}">
                <a16:creationId xmlns:a16="http://schemas.microsoft.com/office/drawing/2014/main" id="{155E8BF7-414F-C046-8534-9CC568B250E2}"/>
              </a:ext>
            </a:extLst>
          </p:cNvPr>
          <p:cNvSpPr/>
          <p:nvPr/>
        </p:nvSpPr>
        <p:spPr>
          <a:xfrm>
            <a:off x="0" y="3519805"/>
            <a:ext cx="7208874" cy="3338195"/>
          </a:xfrm>
          <a:prstGeom prst="rect">
            <a:avLst/>
          </a:prstGeom>
          <a:gradFill flip="none" rotWithShape="1">
            <a:gsLst>
              <a:gs pos="0">
                <a:srgbClr val="00457C"/>
              </a:gs>
              <a:gs pos="100000">
                <a:schemeClr val="bg1">
                  <a:alpha val="0"/>
                  <a:lumMod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DDC1B3B-3372-2B4E-BF97-C5B3502E0661}"/>
              </a:ext>
            </a:extLst>
          </p:cNvPr>
          <p:cNvSpPr/>
          <p:nvPr/>
        </p:nvSpPr>
        <p:spPr>
          <a:xfrm>
            <a:off x="7610475" y="533535"/>
            <a:ext cx="4152364" cy="5493812"/>
          </a:xfrm>
          <a:prstGeom prst="rect">
            <a:avLst/>
          </a:prstGeom>
          <a:noFill/>
        </p:spPr>
        <p:txBody>
          <a:bodyPr wrap="square" lIns="91440" tIns="45720" rIns="91440" bIns="45720" anchor="t">
            <a:spAutoFit/>
          </a:bodyPr>
          <a:lstStyle/>
          <a:p>
            <a:pPr algn="ctr">
              <a:spcAft>
                <a:spcPts val="3600"/>
              </a:spcAft>
            </a:pPr>
            <a:r>
              <a:rPr lang="en-US" sz="2800" b="1">
                <a:solidFill>
                  <a:srgbClr val="00457C"/>
                </a:solidFill>
                <a:latin typeface="Brandon Grotesque" panose="020B0503020203060202" pitchFamily="34" charset="77"/>
              </a:rPr>
              <a:t>Agenda</a:t>
            </a:r>
          </a:p>
          <a:p>
            <a:pPr marL="342900" indent="-342900">
              <a:spcAft>
                <a:spcPts val="1800"/>
              </a:spcAft>
              <a:buFont typeface="Arial" panose="020B0604020202020204" pitchFamily="34" charset="0"/>
              <a:buChar char="•"/>
            </a:pPr>
            <a:r>
              <a:rPr lang="en-US" sz="2400" b="1" spc="100">
                <a:ln w="3175">
                  <a:noFill/>
                </a:ln>
                <a:solidFill>
                  <a:srgbClr val="00457C"/>
                </a:solidFill>
                <a:latin typeface="Brandon Grotesque"/>
              </a:rPr>
              <a:t>Getting Started: The Power of Persuasive Pitches</a:t>
            </a:r>
          </a:p>
          <a:p>
            <a:pPr marL="342900" indent="-342900">
              <a:spcAft>
                <a:spcPts val="1800"/>
              </a:spcAft>
              <a:buFont typeface="Arial" panose="020B0604020202020204" pitchFamily="34" charset="0"/>
              <a:buChar char="•"/>
            </a:pPr>
            <a:r>
              <a:rPr lang="en-US" sz="2400" b="1" spc="100">
                <a:ln w="3175">
                  <a:noFill/>
                </a:ln>
                <a:solidFill>
                  <a:srgbClr val="00457C"/>
                </a:solidFill>
                <a:latin typeface="Brandon Grotesque"/>
              </a:rPr>
              <a:t>Key Components of an Effective Speech</a:t>
            </a:r>
          </a:p>
          <a:p>
            <a:pPr marL="800100" lvl="1" indent="-342900">
              <a:buFont typeface="Arial" panose="020B0604020202020204" pitchFamily="34" charset="0"/>
              <a:buChar char="•"/>
            </a:pPr>
            <a:r>
              <a:rPr lang="en-US" sz="2000" b="1" spc="100">
                <a:ln w="3175">
                  <a:noFill/>
                </a:ln>
                <a:solidFill>
                  <a:srgbClr val="00457C"/>
                </a:solidFill>
                <a:latin typeface="Brandon Grotesque"/>
              </a:rPr>
              <a:t>Statement of Need</a:t>
            </a:r>
          </a:p>
          <a:p>
            <a:pPr marL="800100" lvl="1" indent="-342900">
              <a:buFont typeface="Arial" panose="020B0604020202020204" pitchFamily="34" charset="0"/>
              <a:buChar char="•"/>
            </a:pPr>
            <a:r>
              <a:rPr lang="en-US" sz="2000" b="1" spc="100">
                <a:ln w="3175">
                  <a:noFill/>
                </a:ln>
                <a:solidFill>
                  <a:srgbClr val="00457C"/>
                </a:solidFill>
                <a:latin typeface="Brandon Grotesque"/>
              </a:rPr>
              <a:t>Impact</a:t>
            </a:r>
          </a:p>
          <a:p>
            <a:pPr marL="800100" lvl="1" indent="-342900">
              <a:buFont typeface="Arial" panose="020B0604020202020204" pitchFamily="34" charset="0"/>
              <a:buChar char="•"/>
            </a:pPr>
            <a:r>
              <a:rPr lang="en-US" sz="2000" b="1" spc="100">
                <a:ln w="3175">
                  <a:noFill/>
                </a:ln>
                <a:solidFill>
                  <a:srgbClr val="00457C"/>
                </a:solidFill>
                <a:latin typeface="Brandon Grotesque"/>
              </a:rPr>
              <a:t>Benefits to the Volunteer</a:t>
            </a:r>
          </a:p>
          <a:p>
            <a:pPr marL="800100" lvl="1" indent="-342900">
              <a:spcAft>
                <a:spcPts val="1800"/>
              </a:spcAft>
              <a:buFont typeface="Arial" panose="020B0604020202020204" pitchFamily="34" charset="0"/>
              <a:buChar char="•"/>
            </a:pPr>
            <a:r>
              <a:rPr lang="en-US" sz="2000" b="1" spc="100">
                <a:ln w="3175">
                  <a:noFill/>
                </a:ln>
                <a:solidFill>
                  <a:srgbClr val="00457C"/>
                </a:solidFill>
                <a:latin typeface="Brandon Grotesque"/>
              </a:rPr>
              <a:t>Call to Action</a:t>
            </a:r>
          </a:p>
          <a:p>
            <a:pPr marL="342900" indent="-342900">
              <a:spcAft>
                <a:spcPts val="1800"/>
              </a:spcAft>
              <a:buFont typeface="Arial" panose="020B0604020202020204" pitchFamily="34" charset="0"/>
              <a:buChar char="•"/>
            </a:pPr>
            <a:r>
              <a:rPr lang="en-US" sz="2400" b="1" spc="100">
                <a:ln w="3175">
                  <a:noFill/>
                </a:ln>
                <a:solidFill>
                  <a:srgbClr val="00457C"/>
                </a:solidFill>
                <a:latin typeface="Brandon Grotesque"/>
              </a:rPr>
              <a:t>Next Steps: Putting Your Pitch to Work</a:t>
            </a:r>
          </a:p>
        </p:txBody>
      </p:sp>
    </p:spTree>
    <p:extLst>
      <p:ext uri="{BB962C8B-B14F-4D97-AF65-F5344CB8AC3E}">
        <p14:creationId xmlns:p14="http://schemas.microsoft.com/office/powerpoint/2010/main" val="1145113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0D57C-CDA4-3152-30BC-6877BA11195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3917E73-08FD-E433-02DF-56AABA2971A8}"/>
              </a:ext>
            </a:extLst>
          </p:cNvPr>
          <p:cNvSpPr txBox="1"/>
          <p:nvPr/>
        </p:nvSpPr>
        <p:spPr>
          <a:xfrm>
            <a:off x="1350260" y="1255594"/>
            <a:ext cx="10536938" cy="5332358"/>
          </a:xfrm>
          <a:prstGeom prst="rect">
            <a:avLst/>
          </a:prstGeom>
          <a:noFill/>
        </p:spPr>
        <p:txBody>
          <a:bodyPr wrap="square" rtlCol="0">
            <a:normAutofit/>
          </a:bodyPr>
          <a:lstStyle/>
          <a:p>
            <a:pPr marL="342900" indent="-342900">
              <a:lnSpc>
                <a:spcPct val="134000"/>
              </a:lnSpc>
              <a:spcAft>
                <a:spcPts val="1200"/>
              </a:spcAft>
              <a:buFont typeface="Arial" panose="020B0604020202020204" pitchFamily="34" charset="0"/>
              <a:buChar char="•"/>
            </a:pPr>
            <a:r>
              <a:rPr lang="en-US" sz="2000">
                <a:solidFill>
                  <a:schemeClr val="accent1"/>
                </a:solidFill>
                <a:latin typeface="Proxima Nova Rg" panose="02000506030000020004" pitchFamily="50" charset="0"/>
              </a:rPr>
              <a:t>A CASA volunteer is an extra set of hands to gather information and shed more light on a child’s situation. Since volunteers have just one case to focus on, we visit the child regularly to get to know them and talk to others involved in the child’s life to better understand their needs. We pass this information on to the courts to help judges decide where a child will be safest and what else the child needs to thrive. </a:t>
            </a:r>
          </a:p>
        </p:txBody>
      </p:sp>
      <p:sp>
        <p:nvSpPr>
          <p:cNvPr id="6" name="TextBox 5">
            <a:extLst>
              <a:ext uri="{FF2B5EF4-FFF2-40B4-BE49-F238E27FC236}">
                <a16:creationId xmlns:a16="http://schemas.microsoft.com/office/drawing/2014/main" id="{A04E3384-2457-679A-E0CE-E92BA23A46F6}"/>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Impact of CASA Volunteers: Examples</a:t>
            </a:r>
          </a:p>
        </p:txBody>
      </p:sp>
    </p:spTree>
    <p:extLst>
      <p:ext uri="{BB962C8B-B14F-4D97-AF65-F5344CB8AC3E}">
        <p14:creationId xmlns:p14="http://schemas.microsoft.com/office/powerpoint/2010/main" val="214146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E6415-0F99-3677-4AAB-75264FEDA98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758A71C-2844-5BD4-BC0A-A6CB98FB64C8}"/>
              </a:ext>
            </a:extLst>
          </p:cNvPr>
          <p:cNvSpPr txBox="1"/>
          <p:nvPr/>
        </p:nvSpPr>
        <p:spPr>
          <a:xfrm>
            <a:off x="1350260" y="1255594"/>
            <a:ext cx="10536938" cy="5332358"/>
          </a:xfrm>
          <a:prstGeom prst="rect">
            <a:avLst/>
          </a:prstGeom>
          <a:noFill/>
        </p:spPr>
        <p:txBody>
          <a:bodyPr wrap="square" rtlCol="0">
            <a:normAutofit lnSpcReduction="10000"/>
          </a:bodyPr>
          <a:lstStyle/>
          <a:p>
            <a:pPr marL="342900" indent="-342900">
              <a:lnSpc>
                <a:spcPct val="134000"/>
              </a:lnSpc>
              <a:spcAft>
                <a:spcPts val="1200"/>
              </a:spcAft>
              <a:buFont typeface="Arial" panose="020B0604020202020204" pitchFamily="34" charset="0"/>
              <a:buChar char="•"/>
            </a:pPr>
            <a:r>
              <a:rPr lang="en-US" sz="2000">
                <a:solidFill>
                  <a:schemeClr val="tx1">
                    <a:lumMod val="95000"/>
                    <a:lumOff val="5000"/>
                  </a:schemeClr>
                </a:solidFill>
                <a:latin typeface="Proxima Nova Rg" panose="02000506030000020004" pitchFamily="50" charset="0"/>
              </a:rPr>
              <a:t>A CASA volunteer is an extra set of hands to gather information and shed more light on a child’s situation. Since volunteers have just one case to focus on, we visit the child regularly to get to know them and talk to others involved in the child’s life to better understand their needs. We pass this information on to the courts to help judges decide where a child will be safest and what else the child needs to thrive. </a:t>
            </a:r>
          </a:p>
          <a:p>
            <a:pPr marL="342900" indent="-342900">
              <a:lnSpc>
                <a:spcPct val="134000"/>
              </a:lnSpc>
              <a:spcAft>
                <a:spcPts val="1200"/>
              </a:spcAft>
              <a:buFont typeface="Arial" panose="020B0604020202020204" pitchFamily="34" charset="0"/>
              <a:buChar char="•"/>
            </a:pPr>
            <a:r>
              <a:rPr lang="en-US" sz="2000">
                <a:solidFill>
                  <a:schemeClr val="accent1"/>
                </a:solidFill>
                <a:latin typeface="Proxima Nova Rg" panose="02000506030000020004" pitchFamily="50" charset="0"/>
              </a:rPr>
              <a:t>Through simply building a relationship with the child and getting to know other people involved in the child’s life – which requires no special background or legal knowledge – a CASA volunteer becomes deeply aware of a child’s needs. Judges look to CASA to help them understand what the child needs and what gaps other busy professionals may be overlooking.   </a:t>
            </a:r>
          </a:p>
          <a:p>
            <a:pPr>
              <a:lnSpc>
                <a:spcPct val="134000"/>
              </a:lnSpc>
              <a:spcAft>
                <a:spcPts val="1200"/>
              </a:spcAft>
            </a:pPr>
            <a:r>
              <a:rPr lang="en-US" sz="2000">
                <a:solidFill>
                  <a:schemeClr val="tx1">
                    <a:lumMod val="95000"/>
                    <a:lumOff val="5000"/>
                  </a:schemeClr>
                </a:solidFill>
                <a:latin typeface="Proxima Nova Rg" panose="02000506030000020004" pitchFamily="50" charset="0"/>
              </a:rPr>
              <a:t> </a:t>
            </a:r>
          </a:p>
          <a:p>
            <a:pPr>
              <a:lnSpc>
                <a:spcPct val="134000"/>
              </a:lnSpc>
              <a:spcAft>
                <a:spcPts val="1200"/>
              </a:spcAft>
            </a:pPr>
            <a:r>
              <a:rPr lang="en-US" sz="2000">
                <a:solidFill>
                  <a:schemeClr val="tx1">
                    <a:lumMod val="95000"/>
                    <a:lumOff val="5000"/>
                  </a:schemeClr>
                </a:solidFill>
                <a:latin typeface="Proxima Nova Rg" panose="02000506030000020004" pitchFamily="50" charset="0"/>
              </a:rPr>
              <a:t> </a:t>
            </a:r>
          </a:p>
        </p:txBody>
      </p:sp>
      <p:sp>
        <p:nvSpPr>
          <p:cNvPr id="6" name="TextBox 5">
            <a:extLst>
              <a:ext uri="{FF2B5EF4-FFF2-40B4-BE49-F238E27FC236}">
                <a16:creationId xmlns:a16="http://schemas.microsoft.com/office/drawing/2014/main" id="{D5CAF373-CB50-332E-8EC9-702B82624433}"/>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Impact of CASA Volunteers: Examples</a:t>
            </a:r>
          </a:p>
        </p:txBody>
      </p:sp>
    </p:spTree>
    <p:extLst>
      <p:ext uri="{BB962C8B-B14F-4D97-AF65-F5344CB8AC3E}">
        <p14:creationId xmlns:p14="http://schemas.microsoft.com/office/powerpoint/2010/main" val="2841628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3B2CC-C75C-3A3B-5C9D-4658E5FC816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9041DEB-7802-4FCD-C3C5-DC3B69776812}"/>
              </a:ext>
            </a:extLst>
          </p:cNvPr>
          <p:cNvSpPr txBox="1"/>
          <p:nvPr/>
        </p:nvSpPr>
        <p:spPr>
          <a:xfrm>
            <a:off x="1350260" y="1255594"/>
            <a:ext cx="10536938" cy="5332358"/>
          </a:xfrm>
          <a:prstGeom prst="rect">
            <a:avLst/>
          </a:prstGeom>
          <a:noFill/>
        </p:spPr>
        <p:txBody>
          <a:bodyPr wrap="square" rtlCol="0">
            <a:normAutofit fontScale="85000" lnSpcReduction="20000"/>
          </a:bodyPr>
          <a:lstStyle/>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A CASA volunteer is an extra set of hands to gather information and shed more light on a child’s situation. Since volunteers have just one case to focus on, we visit the child regularly to get to know them and talk to others involved in the child’s life to better understand their needs. We pass this information on to the courts to help judges decide where a child will be safest and what else the child needs to thrive. </a:t>
            </a:r>
          </a:p>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Through simply building a relationship with the child and getting to know other people involved in the child’s life – which requires no special background or legal knowledge – a CASA volunteer becomes deeply aware of a child’s needs. Judges look to CASA to help them understand what the child needs and what gaps other busy professionals may be overlooking. </a:t>
            </a:r>
          </a:p>
          <a:p>
            <a:pPr marL="342900" indent="-342900">
              <a:lnSpc>
                <a:spcPct val="134000"/>
              </a:lnSpc>
              <a:spcAft>
                <a:spcPts val="1200"/>
              </a:spcAft>
              <a:buFont typeface="Arial" panose="020B0604020202020204" pitchFamily="34" charset="0"/>
              <a:buChar char="•"/>
            </a:pPr>
            <a:r>
              <a:rPr lang="en-US" sz="2400">
                <a:solidFill>
                  <a:schemeClr val="accent1"/>
                </a:solidFill>
                <a:latin typeface="Proxima Nova Rg" panose="02000506030000020004" pitchFamily="50" charset="0"/>
              </a:rPr>
              <a:t>Abuse and neglect cases can last a long time. Children may be assigned several different social workers throughout their case and may even move between foster homes or facilities several times. The CASA volunteer is often the one caring, consistent adult throughout their case and can contribute to the stability the children are craving.  </a:t>
            </a:r>
          </a:p>
        </p:txBody>
      </p:sp>
      <p:sp>
        <p:nvSpPr>
          <p:cNvPr id="6" name="TextBox 5">
            <a:extLst>
              <a:ext uri="{FF2B5EF4-FFF2-40B4-BE49-F238E27FC236}">
                <a16:creationId xmlns:a16="http://schemas.microsoft.com/office/drawing/2014/main" id="{6AEE7C5C-0341-1BD7-523B-556A903B6B97}"/>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Impact of CASA Volunteers: Examples</a:t>
            </a:r>
          </a:p>
        </p:txBody>
      </p:sp>
    </p:spTree>
    <p:extLst>
      <p:ext uri="{BB962C8B-B14F-4D97-AF65-F5344CB8AC3E}">
        <p14:creationId xmlns:p14="http://schemas.microsoft.com/office/powerpoint/2010/main" val="1509811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D85C8-D789-2163-A5F3-8BA806E7A77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C54E81D-9F67-D424-7522-00B5F6836971}"/>
              </a:ext>
            </a:extLst>
          </p:cNvPr>
          <p:cNvSpPr txBox="1"/>
          <p:nvPr/>
        </p:nvSpPr>
        <p:spPr>
          <a:xfrm>
            <a:off x="1350261" y="291820"/>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The Impact of CASA Volunteers: Storytelling</a:t>
            </a:r>
          </a:p>
        </p:txBody>
      </p:sp>
      <p:sp>
        <p:nvSpPr>
          <p:cNvPr id="2" name="TextBox 1">
            <a:extLst>
              <a:ext uri="{FF2B5EF4-FFF2-40B4-BE49-F238E27FC236}">
                <a16:creationId xmlns:a16="http://schemas.microsoft.com/office/drawing/2014/main" id="{39709457-C5A6-65D2-4213-9B97D0FDC536}"/>
              </a:ext>
            </a:extLst>
          </p:cNvPr>
          <p:cNvSpPr txBox="1"/>
          <p:nvPr/>
        </p:nvSpPr>
        <p:spPr>
          <a:xfrm>
            <a:off x="8577217" y="6532212"/>
            <a:ext cx="3992880" cy="369332"/>
          </a:xfrm>
          <a:prstGeom prst="rect">
            <a:avLst/>
          </a:prstGeom>
          <a:noFill/>
        </p:spPr>
        <p:txBody>
          <a:bodyPr wrap="square">
            <a:spAutoFit/>
          </a:bodyPr>
          <a:lstStyle/>
          <a:p>
            <a:r>
              <a:rPr lang="en-US">
                <a:hlinkClick r:id="rId3"/>
              </a:rPr>
              <a:t>Why Storytelling Works: The Science</a:t>
            </a:r>
            <a:endParaRPr lang="en-US"/>
          </a:p>
        </p:txBody>
      </p:sp>
      <p:pic>
        <p:nvPicPr>
          <p:cNvPr id="3" name="Picture 2" descr="A paper on a mat next to tomatoes and pasta&#10;&#10;Description automatically generated">
            <a:extLst>
              <a:ext uri="{FF2B5EF4-FFF2-40B4-BE49-F238E27FC236}">
                <a16:creationId xmlns:a16="http://schemas.microsoft.com/office/drawing/2014/main" id="{847946A8-17EB-1716-E51D-980F1D25D65E}"/>
              </a:ext>
            </a:extLst>
          </p:cNvPr>
          <p:cNvPicPr>
            <a:picLocks noChangeAspect="1"/>
          </p:cNvPicPr>
          <p:nvPr/>
        </p:nvPicPr>
        <p:blipFill>
          <a:blip r:embed="rId4">
            <a:alphaModFix amt="55000"/>
            <a:extLst>
              <a:ext uri="{28A0092B-C50C-407E-A947-70E740481C1C}">
                <a14:useLocalDpi xmlns:a14="http://schemas.microsoft.com/office/drawing/2010/main" val="0"/>
              </a:ext>
            </a:extLst>
          </a:blip>
          <a:srcRect l="36246" t="32136" r="9141" b="11888"/>
          <a:stretch/>
        </p:blipFill>
        <p:spPr>
          <a:xfrm rot="16200000">
            <a:off x="3624614" y="-1156343"/>
            <a:ext cx="5656462" cy="9845451"/>
          </a:xfrm>
          <a:prstGeom prst="rect">
            <a:avLst/>
          </a:prstGeom>
        </p:spPr>
      </p:pic>
      <p:sp>
        <p:nvSpPr>
          <p:cNvPr id="4" name="TextBox 3">
            <a:extLst>
              <a:ext uri="{FF2B5EF4-FFF2-40B4-BE49-F238E27FC236}">
                <a16:creationId xmlns:a16="http://schemas.microsoft.com/office/drawing/2014/main" id="{C2D7848F-3F28-9883-BE84-96D7E96FD539}"/>
              </a:ext>
            </a:extLst>
          </p:cNvPr>
          <p:cNvSpPr txBox="1"/>
          <p:nvPr/>
        </p:nvSpPr>
        <p:spPr>
          <a:xfrm>
            <a:off x="2993571" y="1230086"/>
            <a:ext cx="7815944" cy="5094515"/>
          </a:xfrm>
          <a:prstGeom prst="rect">
            <a:avLst/>
          </a:prstGeom>
          <a:noFill/>
        </p:spPr>
        <p:txBody>
          <a:bodyPr wrap="square" rtlCol="0">
            <a:normAutofit lnSpcReduction="10000"/>
          </a:bodyPr>
          <a:lstStyle/>
          <a:p>
            <a:pPr marL="342900" indent="-342900">
              <a:lnSpc>
                <a:spcPct val="134000"/>
              </a:lnSpc>
              <a:spcAft>
                <a:spcPts val="1200"/>
              </a:spcAft>
              <a:buFont typeface="Wingdings" panose="05000000000000000000" pitchFamily="2" charset="2"/>
              <a:buChar char="ü"/>
            </a:pPr>
            <a:r>
              <a:rPr lang="en-US" sz="2400">
                <a:solidFill>
                  <a:schemeClr val="tx1">
                    <a:lumMod val="95000"/>
                    <a:lumOff val="5000"/>
                  </a:schemeClr>
                </a:solidFill>
                <a:latin typeface="Proxima Nova Rg" panose="02000506030000020004" pitchFamily="50" charset="0"/>
              </a:rPr>
              <a:t>Essential ingredient: Storytelling</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Personal and emotionally engaging stories activate more parts of the brain than sharing facts. </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Storytelling is correlated with increased memory. </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Stories don’t have to feature massive success stories; the small wins are important to highlight, too!</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Consider confidentiality and details that may identify a child or family.</a:t>
            </a:r>
          </a:p>
          <a:p>
            <a:pPr marL="342900" indent="-342900">
              <a:lnSpc>
                <a:spcPct val="134000"/>
              </a:lnSpc>
              <a:spcAft>
                <a:spcPts val="1200"/>
              </a:spcAft>
              <a:buFont typeface="Arial" panose="020B0604020202020204" pitchFamily="34" charset="0"/>
              <a:buChar char="•"/>
            </a:pPr>
            <a:endParaRPr lang="en-US" sz="2400">
              <a:solidFill>
                <a:schemeClr val="tx1">
                  <a:lumMod val="95000"/>
                  <a:lumOff val="5000"/>
                </a:schemeClr>
              </a:solidFill>
              <a:latin typeface="Proxima Nova Rg" panose="02000506030000020004" pitchFamily="50" charset="0"/>
            </a:endParaRPr>
          </a:p>
        </p:txBody>
      </p:sp>
    </p:spTree>
    <p:extLst>
      <p:ext uri="{BB962C8B-B14F-4D97-AF65-F5344CB8AC3E}">
        <p14:creationId xmlns:p14="http://schemas.microsoft.com/office/powerpoint/2010/main" val="144377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E607F-F370-B49A-240D-65865D84361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11143D8-879C-4A20-D666-D1706F0D5D06}"/>
              </a:ext>
            </a:extLst>
          </p:cNvPr>
          <p:cNvSpPr txBox="1"/>
          <p:nvPr/>
        </p:nvSpPr>
        <p:spPr>
          <a:xfrm>
            <a:off x="1350260" y="1315077"/>
            <a:ext cx="5333569" cy="5272875"/>
          </a:xfrm>
          <a:prstGeom prst="rect">
            <a:avLst/>
          </a:prstGeom>
          <a:noFill/>
        </p:spPr>
        <p:txBody>
          <a:bodyPr wrap="square" rtlCol="0">
            <a:normAutofit/>
          </a:bodyPr>
          <a:lstStyle/>
          <a:p>
            <a:pPr>
              <a:lnSpc>
                <a:spcPct val="134000"/>
              </a:lnSpc>
              <a:spcAft>
                <a:spcPts val="1200"/>
              </a:spcAft>
            </a:pPr>
            <a:r>
              <a:rPr lang="en-US" sz="2400">
                <a:solidFill>
                  <a:schemeClr val="tx1">
                    <a:lumMod val="95000"/>
                    <a:lumOff val="5000"/>
                  </a:schemeClr>
                </a:solidFill>
                <a:latin typeface="Proxima Nova Rg" panose="02000506030000020004" pitchFamily="50" charset="0"/>
              </a:rPr>
              <a:t>A child moved to a new foster home but none of his belongings came with him. No one else had noticed or brought this up until the CASA volunteer visited 5 days later and noticed the child was still wearing the same clothes. The CASA volunteer went to work making sure this child had all the clothing and supplies he needed. </a:t>
            </a:r>
          </a:p>
        </p:txBody>
      </p:sp>
      <p:sp>
        <p:nvSpPr>
          <p:cNvPr id="6" name="TextBox 5">
            <a:extLst>
              <a:ext uri="{FF2B5EF4-FFF2-40B4-BE49-F238E27FC236}">
                <a16:creationId xmlns:a16="http://schemas.microsoft.com/office/drawing/2014/main" id="{7E242083-36B4-437C-3FB7-DBB15AF572E0}"/>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The Impact of CASA Volunteers: Example Stories</a:t>
            </a:r>
          </a:p>
        </p:txBody>
      </p:sp>
      <p:pic>
        <p:nvPicPr>
          <p:cNvPr id="3" name="Picture 2">
            <a:extLst>
              <a:ext uri="{FF2B5EF4-FFF2-40B4-BE49-F238E27FC236}">
                <a16:creationId xmlns:a16="http://schemas.microsoft.com/office/drawing/2014/main" id="{8C625C05-454E-1C93-BA85-23A37E0A6B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1542" r="14793" b="-1"/>
          <a:stretch/>
        </p:blipFill>
        <p:spPr bwMode="auto">
          <a:xfrm>
            <a:off x="6847115" y="1375995"/>
            <a:ext cx="4912953" cy="5151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877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F9087-5EAF-D456-AAE0-82C0C73232F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3837AEE-50F5-9E13-D38E-0B4AE230FAFE}"/>
              </a:ext>
            </a:extLst>
          </p:cNvPr>
          <p:cNvSpPr txBox="1"/>
          <p:nvPr/>
        </p:nvSpPr>
        <p:spPr>
          <a:xfrm>
            <a:off x="1350260" y="1255594"/>
            <a:ext cx="10536938" cy="5332358"/>
          </a:xfrm>
          <a:prstGeom prst="rect">
            <a:avLst/>
          </a:prstGeom>
          <a:noFill/>
        </p:spPr>
        <p:txBody>
          <a:bodyPr wrap="square" lIns="91440" tIns="45720" rIns="91440" bIns="45720" rtlCol="0" anchor="t">
            <a:normAutofit lnSpcReduction="10000"/>
          </a:bodyPr>
          <a:lstStyle/>
          <a:p>
            <a:pPr>
              <a:lnSpc>
                <a:spcPct val="134000"/>
              </a:lnSpc>
              <a:spcAft>
                <a:spcPts val="1200"/>
              </a:spcAft>
            </a:pPr>
            <a:r>
              <a:rPr lang="en-US" sz="2400">
                <a:solidFill>
                  <a:schemeClr val="tx1">
                    <a:lumMod val="95000"/>
                    <a:lumOff val="5000"/>
                  </a:schemeClr>
                </a:solidFill>
                <a:latin typeface="Proxima Nova Rg"/>
              </a:rPr>
              <a:t>A volunteer was assigned to a case involving four siblings who were living in an unsanitary environment. The family went to court, but the parents were still not addressing the issues in the home. When the volunteer met with the parents, though, he discovered that they were both illiterate – they did not understand the case plan or resources that had been given to them. The volunteer brought this to the court’s attention and the parents were given additional support and guidance. The children’s parents immediately began addressing the issues noted by the court and the home environment improved drastically. The children, who desperately missed their parents, were safely returned to their home. Their health improved and their teachers noted they were thriving. </a:t>
            </a:r>
          </a:p>
        </p:txBody>
      </p:sp>
      <p:sp>
        <p:nvSpPr>
          <p:cNvPr id="6" name="TextBox 5">
            <a:extLst>
              <a:ext uri="{FF2B5EF4-FFF2-40B4-BE49-F238E27FC236}">
                <a16:creationId xmlns:a16="http://schemas.microsoft.com/office/drawing/2014/main" id="{D6FE3E08-60B7-B439-6C8A-B1B5E69B7045}"/>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The Impact of CASA Volunteers: Example Stories</a:t>
            </a:r>
          </a:p>
        </p:txBody>
      </p:sp>
    </p:spTree>
    <p:extLst>
      <p:ext uri="{BB962C8B-B14F-4D97-AF65-F5344CB8AC3E}">
        <p14:creationId xmlns:p14="http://schemas.microsoft.com/office/powerpoint/2010/main" val="3719562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183EE-B041-7A07-129D-80E47B5B8E7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0E40085-546B-DA40-4F16-900146D43B24}"/>
              </a:ext>
            </a:extLst>
          </p:cNvPr>
          <p:cNvSpPr txBox="1"/>
          <p:nvPr/>
        </p:nvSpPr>
        <p:spPr>
          <a:xfrm>
            <a:off x="5867400" y="1255594"/>
            <a:ext cx="6019798" cy="5332358"/>
          </a:xfrm>
          <a:prstGeom prst="rect">
            <a:avLst/>
          </a:prstGeom>
          <a:noFill/>
        </p:spPr>
        <p:txBody>
          <a:bodyPr wrap="square" rtlCol="0">
            <a:normAutofit lnSpcReduction="10000"/>
          </a:bodyPr>
          <a:lstStyle/>
          <a:p>
            <a:pPr>
              <a:lnSpc>
                <a:spcPct val="134000"/>
              </a:lnSpc>
              <a:spcAft>
                <a:spcPts val="1200"/>
              </a:spcAft>
            </a:pPr>
            <a:r>
              <a:rPr lang="en-US" sz="2400">
                <a:solidFill>
                  <a:schemeClr val="tx1">
                    <a:lumMod val="95000"/>
                    <a:lumOff val="5000"/>
                  </a:schemeClr>
                </a:solidFill>
                <a:latin typeface="Proxima Nova Rg" panose="02000506030000020004" pitchFamily="50" charset="0"/>
              </a:rPr>
              <a:t>A CASA volunteer noticed that a child was hoarding food in their foster home – she was two weeks away from being adopted by this foster family. The CASA volunteer noted their concerns to the County Attorney, and it turns out the foster family was not adequately feeding the child. The child was malnourished and no one realized it. She was moved to a different home and within three months, she were physically and emotionally thriving. </a:t>
            </a:r>
          </a:p>
        </p:txBody>
      </p:sp>
      <p:sp>
        <p:nvSpPr>
          <p:cNvPr id="6" name="TextBox 5">
            <a:extLst>
              <a:ext uri="{FF2B5EF4-FFF2-40B4-BE49-F238E27FC236}">
                <a16:creationId xmlns:a16="http://schemas.microsoft.com/office/drawing/2014/main" id="{258DF9E5-16EF-5341-4728-CF0B308F0971}"/>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The Impact of CASA Volunteers: Example Stories</a:t>
            </a:r>
          </a:p>
        </p:txBody>
      </p:sp>
      <p:pic>
        <p:nvPicPr>
          <p:cNvPr id="2" name="Picture 2">
            <a:extLst>
              <a:ext uri="{FF2B5EF4-FFF2-40B4-BE49-F238E27FC236}">
                <a16:creationId xmlns:a16="http://schemas.microsoft.com/office/drawing/2014/main" id="{BF6DB657-9E87-C42B-5DB4-93D1585317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0260" y="1055980"/>
            <a:ext cx="3720251" cy="553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20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92CB4-401D-2C0A-E561-5F27CC0669E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9B227D0-A68F-E9E5-A378-687AF34BA095}"/>
              </a:ext>
            </a:extLst>
          </p:cNvPr>
          <p:cNvSpPr txBox="1"/>
          <p:nvPr/>
        </p:nvSpPr>
        <p:spPr>
          <a:xfrm>
            <a:off x="1350260" y="1255594"/>
            <a:ext cx="5551283" cy="5332358"/>
          </a:xfrm>
          <a:prstGeom prst="rect">
            <a:avLst/>
          </a:prstGeom>
          <a:noFill/>
        </p:spPr>
        <p:txBody>
          <a:bodyPr wrap="square" rtlCol="0">
            <a:normAutofit/>
          </a:bodyPr>
          <a:lstStyle/>
          <a:p>
            <a:pPr>
              <a:lnSpc>
                <a:spcPct val="134000"/>
              </a:lnSpc>
              <a:spcAft>
                <a:spcPts val="1200"/>
              </a:spcAft>
            </a:pPr>
            <a:r>
              <a:rPr lang="en-US" sz="2400">
                <a:solidFill>
                  <a:schemeClr val="tx1">
                    <a:lumMod val="95000"/>
                    <a:lumOff val="5000"/>
                  </a:schemeClr>
                </a:solidFill>
                <a:latin typeface="Proxima Nova Rg" panose="02000506030000020004" pitchFamily="50" charset="0"/>
              </a:rPr>
              <a:t>One volunteer may have saved a child’s life when she looked back through the child’s medical records to discover she wasn’t receiving medication she needed for a problem with her kidneys. No one else on the case had the time available to do the research, and the child had been moved so many times, the record of her medical need had been lost and forgotten. </a:t>
            </a:r>
          </a:p>
        </p:txBody>
      </p:sp>
      <p:sp>
        <p:nvSpPr>
          <p:cNvPr id="6" name="TextBox 5">
            <a:extLst>
              <a:ext uri="{FF2B5EF4-FFF2-40B4-BE49-F238E27FC236}">
                <a16:creationId xmlns:a16="http://schemas.microsoft.com/office/drawing/2014/main" id="{1E6CB86B-46CD-3CE8-E93F-6A8B60DAE7F2}"/>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The Impact of CASA Volunteers: Example Stories</a:t>
            </a:r>
          </a:p>
        </p:txBody>
      </p:sp>
      <p:pic>
        <p:nvPicPr>
          <p:cNvPr id="3" name="Picture 2">
            <a:extLst>
              <a:ext uri="{FF2B5EF4-FFF2-40B4-BE49-F238E27FC236}">
                <a16:creationId xmlns:a16="http://schemas.microsoft.com/office/drawing/2014/main" id="{95561906-9960-3B79-367A-CE127CA784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8370" r="16365" b="9091"/>
          <a:stretch/>
        </p:blipFill>
        <p:spPr bwMode="auto">
          <a:xfrm>
            <a:off x="7090143" y="1926992"/>
            <a:ext cx="4797056" cy="3795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195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B3958-AE0C-2A20-3E3E-81A7FF90439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06ADDD5-7671-1482-E813-ADA7BDFB636C}"/>
              </a:ext>
            </a:extLst>
          </p:cNvPr>
          <p:cNvSpPr txBox="1"/>
          <p:nvPr/>
        </p:nvSpPr>
        <p:spPr>
          <a:xfrm>
            <a:off x="5388429" y="1255594"/>
            <a:ext cx="6498768" cy="5332358"/>
          </a:xfrm>
          <a:prstGeom prst="rect">
            <a:avLst/>
          </a:prstGeom>
          <a:noFill/>
        </p:spPr>
        <p:txBody>
          <a:bodyPr wrap="square" rtlCol="0">
            <a:normAutofit/>
          </a:bodyPr>
          <a:lstStyle/>
          <a:p>
            <a:pPr>
              <a:lnSpc>
                <a:spcPct val="134000"/>
              </a:lnSpc>
              <a:spcAft>
                <a:spcPts val="1200"/>
              </a:spcAft>
            </a:pPr>
            <a:r>
              <a:rPr lang="en-US" sz="2400">
                <a:solidFill>
                  <a:schemeClr val="tx1">
                    <a:lumMod val="95000"/>
                    <a:lumOff val="5000"/>
                  </a:schemeClr>
                </a:solidFill>
                <a:latin typeface="Proxima Nova Rg" panose="02000506030000020004" pitchFamily="50" charset="0"/>
              </a:rPr>
              <a:t>A CASA volunteer was assigned to a case of a girl in elementary school who was about to be moved into a remedial reading class. The volunteer got to know the child and learned she always saw letters as “fuzzy” and thought that was just how they were supposed to look. The volunteer recommended an eye exam and glasses, and within two weeks, the girl was moved into her class’s advanced reading group. </a:t>
            </a:r>
          </a:p>
        </p:txBody>
      </p:sp>
      <p:sp>
        <p:nvSpPr>
          <p:cNvPr id="6" name="TextBox 5">
            <a:extLst>
              <a:ext uri="{FF2B5EF4-FFF2-40B4-BE49-F238E27FC236}">
                <a16:creationId xmlns:a16="http://schemas.microsoft.com/office/drawing/2014/main" id="{1A90B1C4-E928-461D-5009-0EDB04D3A7D9}"/>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The Impact of CASA Volunteers: Example Stories</a:t>
            </a:r>
          </a:p>
        </p:txBody>
      </p:sp>
      <p:pic>
        <p:nvPicPr>
          <p:cNvPr id="2" name="Picture 2">
            <a:extLst>
              <a:ext uri="{FF2B5EF4-FFF2-40B4-BE49-F238E27FC236}">
                <a16:creationId xmlns:a16="http://schemas.microsoft.com/office/drawing/2014/main" id="{AF84EA4A-C294-37C6-A3E0-7FF062BF1E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59296" y="1055980"/>
            <a:ext cx="3678761" cy="553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839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FF84C-5692-8860-DA67-EF3BF21EA72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B3C7677-4303-10B9-218B-FA17B55CAA37}"/>
              </a:ext>
            </a:extLst>
          </p:cNvPr>
          <p:cNvSpPr txBox="1"/>
          <p:nvPr/>
        </p:nvSpPr>
        <p:spPr>
          <a:xfrm>
            <a:off x="1350260" y="1255594"/>
            <a:ext cx="5758111" cy="5332358"/>
          </a:xfrm>
          <a:prstGeom prst="rect">
            <a:avLst/>
          </a:prstGeom>
          <a:noFill/>
        </p:spPr>
        <p:txBody>
          <a:bodyPr wrap="square" rtlCol="0">
            <a:normAutofit/>
          </a:bodyPr>
          <a:lstStyle/>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Take a moment to reflect upon your experience with CASA. In pairs, discuss an example from a case that helps convey the importance and impact of CASA volunteers. </a:t>
            </a:r>
          </a:p>
          <a:p>
            <a:pPr>
              <a:lnSpc>
                <a:spcPct val="134000"/>
              </a:lnSpc>
              <a:spcAft>
                <a:spcPts val="1200"/>
              </a:spcAft>
            </a:pPr>
            <a:endParaRPr lang="en-US" sz="2400">
              <a:solidFill>
                <a:schemeClr val="tx1">
                  <a:lumMod val="95000"/>
                  <a:lumOff val="5000"/>
                </a:schemeClr>
              </a:solidFill>
              <a:latin typeface="Proxima Nova Rg" panose="02000506030000020004" pitchFamily="50" charset="0"/>
            </a:endParaRPr>
          </a:p>
        </p:txBody>
      </p:sp>
      <p:sp>
        <p:nvSpPr>
          <p:cNvPr id="6" name="TextBox 5">
            <a:extLst>
              <a:ext uri="{FF2B5EF4-FFF2-40B4-BE49-F238E27FC236}">
                <a16:creationId xmlns:a16="http://schemas.microsoft.com/office/drawing/2014/main" id="{2C855C82-8478-E5CD-5CB9-2F2DB3561AE8}"/>
              </a:ext>
            </a:extLst>
          </p:cNvPr>
          <p:cNvSpPr txBox="1"/>
          <p:nvPr/>
        </p:nvSpPr>
        <p:spPr>
          <a:xfrm>
            <a:off x="1350261" y="280934"/>
            <a:ext cx="10536938" cy="646331"/>
          </a:xfrm>
          <a:prstGeom prst="rect">
            <a:avLst/>
          </a:prstGeom>
          <a:noFill/>
        </p:spPr>
        <p:txBody>
          <a:bodyPr wrap="square" lIns="91440" tIns="45720" rIns="91440" bIns="45720" rtlCol="0" anchor="t">
            <a:spAutoFit/>
          </a:bodyPr>
          <a:lstStyle/>
          <a:p>
            <a:r>
              <a:rPr lang="en-US" sz="3600" b="1">
                <a:solidFill>
                  <a:srgbClr val="00457C"/>
                </a:solidFill>
                <a:latin typeface="Brandon Grotesque" panose="020B0503020203060202"/>
              </a:rPr>
              <a:t>The Impact of CASA Volunteers: Developing Your Pitch</a:t>
            </a:r>
          </a:p>
        </p:txBody>
      </p:sp>
      <p:pic>
        <p:nvPicPr>
          <p:cNvPr id="3" name="Picture 2" descr="Free Photo of Women Talking While Sitting Stock Photo">
            <a:extLst>
              <a:ext uri="{FF2B5EF4-FFF2-40B4-BE49-F238E27FC236}">
                <a16:creationId xmlns:a16="http://schemas.microsoft.com/office/drawing/2014/main" id="{A20F26E2-33A5-ECE5-83C8-A1C6F7266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871" r="18377" b="-2"/>
          <a:stretch/>
        </p:blipFill>
        <p:spPr bwMode="auto">
          <a:xfrm>
            <a:off x="7401663" y="1796141"/>
            <a:ext cx="4095495" cy="4095495"/>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861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23B05-A406-ADC6-AC73-941EA5D4FA5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971108D-D9AA-2079-855E-D201C818DF91}"/>
              </a:ext>
            </a:extLst>
          </p:cNvPr>
          <p:cNvSpPr txBox="1"/>
          <p:nvPr/>
        </p:nvSpPr>
        <p:spPr>
          <a:xfrm>
            <a:off x="1350260" y="1255594"/>
            <a:ext cx="5681911" cy="5332358"/>
          </a:xfrm>
          <a:prstGeom prst="rect">
            <a:avLst/>
          </a:prstGeom>
          <a:noFill/>
        </p:spPr>
        <p:txBody>
          <a:bodyPr wrap="square" lIns="91440" tIns="45720" rIns="91440" bIns="45720" rtlCol="0" anchor="t">
            <a:normAutofit lnSpcReduction="10000"/>
          </a:bodyPr>
          <a:lstStyle/>
          <a:p>
            <a:pPr marL="342900" indent="-342900">
              <a:lnSpc>
                <a:spcPct val="134000"/>
              </a:lnSpc>
              <a:spcAft>
                <a:spcPts val="1200"/>
              </a:spcAft>
              <a:buFont typeface="Arial" panose="020B0604020202020204" pitchFamily="34" charset="0"/>
              <a:buChar char="•"/>
            </a:pPr>
            <a:r>
              <a:rPr lang="en-US" sz="2400" dirty="0">
                <a:solidFill>
                  <a:schemeClr val="tx1">
                    <a:lumMod val="95000"/>
                    <a:lumOff val="5000"/>
                  </a:schemeClr>
                </a:solidFill>
                <a:latin typeface="Proxima Nova Rg" panose="02000506030000020004" pitchFamily="50" charset="0"/>
              </a:rPr>
              <a:t>Special thanks to the following Kentucky local program staff (and rock star recruiters!) for sharing their insights and ideas for this workshop:</a:t>
            </a:r>
          </a:p>
          <a:p>
            <a:pPr marL="800100" lvl="1" indent="-342900">
              <a:lnSpc>
                <a:spcPct val="134000"/>
              </a:lnSpc>
              <a:spcAft>
                <a:spcPts val="1200"/>
              </a:spcAft>
              <a:buFont typeface="Arial" panose="020B0604020202020204" pitchFamily="34" charset="0"/>
              <a:buChar char="•"/>
            </a:pPr>
            <a:r>
              <a:rPr lang="en-US" sz="2400" dirty="0">
                <a:solidFill>
                  <a:schemeClr val="tx1">
                    <a:lumMod val="95000"/>
                    <a:lumOff val="5000"/>
                  </a:schemeClr>
                </a:solidFill>
                <a:latin typeface="Proxima Nova Rg" panose="02000506030000020004" pitchFamily="50" charset="0"/>
              </a:rPr>
              <a:t>Beth Ellis – CASA of the Gateway Region</a:t>
            </a:r>
          </a:p>
          <a:p>
            <a:pPr marL="800100" lvl="1" indent="-342900">
              <a:lnSpc>
                <a:spcPct val="134000"/>
              </a:lnSpc>
              <a:spcAft>
                <a:spcPts val="1200"/>
              </a:spcAft>
              <a:buFont typeface="Arial" panose="020B0604020202020204" pitchFamily="34" charset="0"/>
              <a:buChar char="•"/>
            </a:pPr>
            <a:r>
              <a:rPr lang="en-US" sz="2400" dirty="0">
                <a:solidFill>
                  <a:schemeClr val="tx1">
                    <a:lumMod val="95000"/>
                    <a:lumOff val="5000"/>
                  </a:schemeClr>
                </a:solidFill>
                <a:latin typeface="Proxima Nova Rg"/>
              </a:rPr>
              <a:t>Liz Hansen – CASA of the Northern Bluegrass Region</a:t>
            </a:r>
            <a:endParaRPr lang="en-US" sz="2400" dirty="0">
              <a:solidFill>
                <a:schemeClr val="tx1">
                  <a:lumMod val="95000"/>
                  <a:lumOff val="5000"/>
                </a:schemeClr>
              </a:solidFill>
              <a:latin typeface="Proxima Nova Rg" panose="02000506030000020004" pitchFamily="50" charset="0"/>
            </a:endParaRPr>
          </a:p>
          <a:p>
            <a:pPr marL="800100" lvl="1" indent="-342900">
              <a:lnSpc>
                <a:spcPct val="134000"/>
              </a:lnSpc>
              <a:spcAft>
                <a:spcPts val="1200"/>
              </a:spcAft>
              <a:buFont typeface="Arial" panose="020B0604020202020204" pitchFamily="34" charset="0"/>
              <a:buChar char="•"/>
            </a:pPr>
            <a:r>
              <a:rPr lang="en-US" sz="2400" dirty="0">
                <a:solidFill>
                  <a:schemeClr val="tx1">
                    <a:lumMod val="95000"/>
                    <a:lumOff val="5000"/>
                  </a:schemeClr>
                </a:solidFill>
                <a:latin typeface="Proxima Nova Rg"/>
              </a:rPr>
              <a:t>Ben </a:t>
            </a:r>
            <a:r>
              <a:rPr lang="en-US" sz="2400" dirty="0" err="1">
                <a:solidFill>
                  <a:schemeClr val="tx1">
                    <a:lumMod val="95000"/>
                    <a:lumOff val="5000"/>
                  </a:schemeClr>
                </a:solidFill>
                <a:latin typeface="Proxima Nova Rg"/>
              </a:rPr>
              <a:t>Kleppinger</a:t>
            </a:r>
            <a:r>
              <a:rPr lang="en-US" sz="2400" dirty="0">
                <a:solidFill>
                  <a:schemeClr val="tx1">
                    <a:lumMod val="95000"/>
                    <a:lumOff val="5000"/>
                  </a:schemeClr>
                </a:solidFill>
                <a:latin typeface="Proxima Nova Rg"/>
              </a:rPr>
              <a:t> – CASA of Lexington </a:t>
            </a:r>
          </a:p>
        </p:txBody>
      </p:sp>
      <p:sp>
        <p:nvSpPr>
          <p:cNvPr id="6" name="TextBox 5">
            <a:extLst>
              <a:ext uri="{FF2B5EF4-FFF2-40B4-BE49-F238E27FC236}">
                <a16:creationId xmlns:a16="http://schemas.microsoft.com/office/drawing/2014/main" id="{6D3AD413-FC15-7A6D-DC8C-3476EA3B6CD2}"/>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Special Thanks</a:t>
            </a:r>
          </a:p>
        </p:txBody>
      </p:sp>
      <p:pic>
        <p:nvPicPr>
          <p:cNvPr id="3074" name="Picture 2" descr="Free Person Holding a Board with a Text Saying &quot;Thank You&quot; Stock Photo">
            <a:extLst>
              <a:ext uri="{FF2B5EF4-FFF2-40B4-BE49-F238E27FC236}">
                <a16:creationId xmlns:a16="http://schemas.microsoft.com/office/drawing/2014/main" id="{E7E46085-AA2B-468D-EE0C-3D920C055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6457" y="0"/>
            <a:ext cx="4626429" cy="6939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612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56843-B652-B7DA-15C3-1930BC194EE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624F774-4B9F-4FCC-7835-047B3820B56F}"/>
              </a:ext>
            </a:extLst>
          </p:cNvPr>
          <p:cNvSpPr txBox="1"/>
          <p:nvPr/>
        </p:nvSpPr>
        <p:spPr>
          <a:xfrm>
            <a:off x="1350260" y="1255594"/>
            <a:ext cx="5758111" cy="5332358"/>
          </a:xfrm>
          <a:prstGeom prst="rect">
            <a:avLst/>
          </a:prstGeom>
          <a:noFill/>
        </p:spPr>
        <p:txBody>
          <a:bodyPr wrap="square" rtlCol="0">
            <a:normAutofit/>
          </a:bodyPr>
          <a:lstStyle/>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Take a moment to reflect upon your experience with CASA. In pairs, discuss an example from a case that helps convey the importance and impact of CASA volunteers. </a:t>
            </a:r>
          </a:p>
          <a:p>
            <a:pPr marL="342900" indent="-342900">
              <a:lnSpc>
                <a:spcPct val="134000"/>
              </a:lnSpc>
              <a:spcAft>
                <a:spcPts val="1200"/>
              </a:spcAft>
              <a:buFont typeface="Arial" panose="020B0604020202020204" pitchFamily="34" charset="0"/>
              <a:buChar char="•"/>
            </a:pPr>
            <a:endParaRPr lang="en-US" sz="2400">
              <a:solidFill>
                <a:schemeClr val="tx1">
                  <a:lumMod val="95000"/>
                  <a:lumOff val="5000"/>
                </a:schemeClr>
              </a:solidFill>
              <a:latin typeface="Proxima Nova Rg" panose="02000506030000020004" pitchFamily="50" charset="0"/>
            </a:endParaRPr>
          </a:p>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Jot down the “Cliff’s Notes” version of this story so you don’t forget to add it to your pitch. </a:t>
            </a:r>
          </a:p>
          <a:p>
            <a:pPr>
              <a:lnSpc>
                <a:spcPct val="134000"/>
              </a:lnSpc>
              <a:spcAft>
                <a:spcPts val="1200"/>
              </a:spcAft>
            </a:pPr>
            <a:endParaRPr lang="en-US" sz="2400">
              <a:solidFill>
                <a:schemeClr val="tx1">
                  <a:lumMod val="95000"/>
                  <a:lumOff val="5000"/>
                </a:schemeClr>
              </a:solidFill>
              <a:latin typeface="Proxima Nova Rg" panose="02000506030000020004" pitchFamily="50" charset="0"/>
            </a:endParaRPr>
          </a:p>
        </p:txBody>
      </p:sp>
      <p:sp>
        <p:nvSpPr>
          <p:cNvPr id="6" name="TextBox 5">
            <a:extLst>
              <a:ext uri="{FF2B5EF4-FFF2-40B4-BE49-F238E27FC236}">
                <a16:creationId xmlns:a16="http://schemas.microsoft.com/office/drawing/2014/main" id="{DA80B47E-F634-8133-48B5-91C5D97B741B}"/>
              </a:ext>
            </a:extLst>
          </p:cNvPr>
          <p:cNvSpPr txBox="1"/>
          <p:nvPr/>
        </p:nvSpPr>
        <p:spPr>
          <a:xfrm>
            <a:off x="1350261" y="280934"/>
            <a:ext cx="10536938" cy="646331"/>
          </a:xfrm>
          <a:prstGeom prst="rect">
            <a:avLst/>
          </a:prstGeom>
          <a:noFill/>
        </p:spPr>
        <p:txBody>
          <a:bodyPr wrap="square" lIns="91440" tIns="45720" rIns="91440" bIns="45720" rtlCol="0" anchor="t">
            <a:spAutoFit/>
          </a:bodyPr>
          <a:lstStyle/>
          <a:p>
            <a:r>
              <a:rPr lang="en-US" sz="3600" b="1">
                <a:solidFill>
                  <a:srgbClr val="00457C"/>
                </a:solidFill>
                <a:latin typeface="Brandon Grotesque" panose="020B0503020203060202"/>
              </a:rPr>
              <a:t>The Impact of CASA Volunteers: Developing Your Pitch</a:t>
            </a:r>
          </a:p>
        </p:txBody>
      </p:sp>
      <p:pic>
        <p:nvPicPr>
          <p:cNvPr id="2" name="Picture 2" descr="Free Close-Up of a Person Writing on a Notebook  Stock Photo">
            <a:extLst>
              <a:ext uri="{FF2B5EF4-FFF2-40B4-BE49-F238E27FC236}">
                <a16:creationId xmlns:a16="http://schemas.microsoft.com/office/drawing/2014/main" id="{CA71D459-5C48-C9A4-F621-91B8C32E3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30" r="5119" b="-2"/>
          <a:stretch/>
        </p:blipFill>
        <p:spPr bwMode="auto">
          <a:xfrm>
            <a:off x="7347857" y="1774994"/>
            <a:ext cx="4181958" cy="418195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264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9357B-7DFB-E2E8-8002-9E367B390F8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CA579BD-A7B1-3FB0-28B5-0A30D2C7B798}"/>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Benefits to the Volunteer</a:t>
            </a:r>
          </a:p>
        </p:txBody>
      </p:sp>
      <p:pic>
        <p:nvPicPr>
          <p:cNvPr id="2" name="Picture 1" descr="A paper on a mat next to tomatoes and pasta&#10;&#10;Description automatically generated">
            <a:extLst>
              <a:ext uri="{FF2B5EF4-FFF2-40B4-BE49-F238E27FC236}">
                <a16:creationId xmlns:a16="http://schemas.microsoft.com/office/drawing/2014/main" id="{D4F9DB8F-5B81-BD12-53A3-1E3F5A969729}"/>
              </a:ext>
            </a:extLst>
          </p:cNvPr>
          <p:cNvPicPr>
            <a:picLocks noChangeAspect="1"/>
          </p:cNvPicPr>
          <p:nvPr/>
        </p:nvPicPr>
        <p:blipFill>
          <a:blip r:embed="rId3">
            <a:alphaModFix amt="55000"/>
            <a:extLst>
              <a:ext uri="{28A0092B-C50C-407E-A947-70E740481C1C}">
                <a14:useLocalDpi xmlns:a14="http://schemas.microsoft.com/office/drawing/2010/main" val="0"/>
              </a:ext>
            </a:extLst>
          </a:blip>
          <a:srcRect l="36246" t="32136" r="9141" b="11888"/>
          <a:stretch/>
        </p:blipFill>
        <p:spPr>
          <a:xfrm rot="16200000">
            <a:off x="3624614" y="-1156343"/>
            <a:ext cx="5656462" cy="9845451"/>
          </a:xfrm>
          <a:prstGeom prst="rect">
            <a:avLst/>
          </a:prstGeom>
        </p:spPr>
      </p:pic>
      <p:sp>
        <p:nvSpPr>
          <p:cNvPr id="3" name="TextBox 2">
            <a:extLst>
              <a:ext uri="{FF2B5EF4-FFF2-40B4-BE49-F238E27FC236}">
                <a16:creationId xmlns:a16="http://schemas.microsoft.com/office/drawing/2014/main" id="{EBC1CB12-94EC-371A-AC84-270966B8CA60}"/>
              </a:ext>
            </a:extLst>
          </p:cNvPr>
          <p:cNvSpPr txBox="1"/>
          <p:nvPr/>
        </p:nvSpPr>
        <p:spPr>
          <a:xfrm>
            <a:off x="2950028" y="1338942"/>
            <a:ext cx="7892143" cy="4713515"/>
          </a:xfrm>
          <a:prstGeom prst="rect">
            <a:avLst/>
          </a:prstGeom>
          <a:noFill/>
        </p:spPr>
        <p:txBody>
          <a:bodyPr wrap="square" rtlCol="0">
            <a:normAutofit/>
          </a:bodyPr>
          <a:lstStyle/>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Tell the prospective volunteer what they can get out of this experience. </a:t>
            </a:r>
          </a:p>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Essential ingredients:</a:t>
            </a:r>
          </a:p>
          <a:p>
            <a:pPr marL="914400" lvl="1" indent="-457200">
              <a:lnSpc>
                <a:spcPct val="134000"/>
              </a:lnSpc>
              <a:spcAft>
                <a:spcPts val="1200"/>
              </a:spcAft>
              <a:buFont typeface="Wingdings" panose="05000000000000000000" pitchFamily="2" charset="2"/>
              <a:buChar char="ü"/>
            </a:pPr>
            <a:r>
              <a:rPr lang="en-US" sz="2400">
                <a:solidFill>
                  <a:schemeClr val="tx1">
                    <a:lumMod val="95000"/>
                    <a:lumOff val="5000"/>
                  </a:schemeClr>
                </a:solidFill>
                <a:latin typeface="Proxima Nova Rg" panose="02000506030000020004" pitchFamily="50" charset="0"/>
              </a:rPr>
              <a:t>Honesty</a:t>
            </a:r>
          </a:p>
          <a:p>
            <a:pPr marL="914400" lvl="1" indent="-457200">
              <a:lnSpc>
                <a:spcPct val="134000"/>
              </a:lnSpc>
              <a:spcAft>
                <a:spcPts val="1200"/>
              </a:spcAft>
              <a:buFont typeface="Wingdings" panose="05000000000000000000" pitchFamily="2" charset="2"/>
              <a:buChar char="ü"/>
            </a:pPr>
            <a:r>
              <a:rPr lang="en-US" sz="2400">
                <a:solidFill>
                  <a:schemeClr val="tx1">
                    <a:lumMod val="95000"/>
                    <a:lumOff val="5000"/>
                  </a:schemeClr>
                </a:solidFill>
                <a:latin typeface="Proxima Nova Rg" panose="02000506030000020004" pitchFamily="50" charset="0"/>
              </a:rPr>
              <a:t>Positivity</a:t>
            </a:r>
          </a:p>
          <a:p>
            <a:pPr marL="914400" lvl="1" indent="-457200">
              <a:lnSpc>
                <a:spcPct val="134000"/>
              </a:lnSpc>
              <a:spcAft>
                <a:spcPts val="1200"/>
              </a:spcAft>
              <a:buFont typeface="Wingdings" panose="05000000000000000000" pitchFamily="2" charset="2"/>
              <a:buChar char="ü"/>
            </a:pPr>
            <a:r>
              <a:rPr lang="en-US" sz="2400">
                <a:solidFill>
                  <a:schemeClr val="tx1">
                    <a:lumMod val="95000"/>
                    <a:lumOff val="5000"/>
                  </a:schemeClr>
                </a:solidFill>
                <a:latin typeface="Proxima Nova Rg" panose="02000506030000020004" pitchFamily="50" charset="0"/>
              </a:rPr>
              <a:t>Passion </a:t>
            </a:r>
          </a:p>
        </p:txBody>
      </p:sp>
    </p:spTree>
    <p:extLst>
      <p:ext uri="{BB962C8B-B14F-4D97-AF65-F5344CB8AC3E}">
        <p14:creationId xmlns:p14="http://schemas.microsoft.com/office/powerpoint/2010/main" val="403101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3269C-96A8-7394-A6B3-E4F2158DF0F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A42F356-8A47-14FB-2F5A-5103248DAD7A}"/>
              </a:ext>
            </a:extLst>
          </p:cNvPr>
          <p:cNvSpPr txBox="1"/>
          <p:nvPr/>
        </p:nvSpPr>
        <p:spPr>
          <a:xfrm>
            <a:off x="1350260" y="1255594"/>
            <a:ext cx="10536938" cy="5332358"/>
          </a:xfrm>
          <a:prstGeom prst="rect">
            <a:avLst/>
          </a:prstGeom>
          <a:noFill/>
        </p:spPr>
        <p:txBody>
          <a:bodyPr wrap="square" rtlCol="0">
            <a:normAutofit fontScale="70000" lnSpcReduction="20000"/>
          </a:bodyPr>
          <a:lstStyle/>
          <a:p>
            <a:pPr marL="342900" indent="-342900">
              <a:lnSpc>
                <a:spcPct val="134000"/>
              </a:lnSpc>
              <a:spcAft>
                <a:spcPts val="1200"/>
              </a:spcAft>
              <a:buFont typeface="Arial" panose="020B0604020202020204" pitchFamily="34" charset="0"/>
              <a:buChar char="•"/>
            </a:pPr>
            <a:r>
              <a:rPr lang="en-US" sz="2400" b="1">
                <a:solidFill>
                  <a:schemeClr val="tx1">
                    <a:lumMod val="95000"/>
                    <a:lumOff val="5000"/>
                  </a:schemeClr>
                </a:solidFill>
                <a:latin typeface="Proxima Nova Rg" panose="02000506030000020004" pitchFamily="50" charset="0"/>
              </a:rPr>
              <a:t>It’s rewarding: </a:t>
            </a:r>
            <a:r>
              <a:rPr lang="en-US" sz="2400">
                <a:solidFill>
                  <a:schemeClr val="tx1">
                    <a:lumMod val="95000"/>
                    <a:lumOff val="5000"/>
                  </a:schemeClr>
                </a:solidFill>
                <a:latin typeface="Proxima Nova Rg" panose="02000506030000020004" pitchFamily="50" charset="0"/>
              </a:rPr>
              <a:t>“Being a CASA volunteer is very different from other volunteer roles – where else can you volunteer your time and have such a significant, lasting impact in the life of a child?”</a:t>
            </a:r>
          </a:p>
          <a:p>
            <a:pPr marL="342900" indent="-342900">
              <a:lnSpc>
                <a:spcPct val="134000"/>
              </a:lnSpc>
              <a:spcAft>
                <a:spcPts val="1200"/>
              </a:spcAft>
              <a:buFont typeface="Arial" panose="020B0604020202020204" pitchFamily="34" charset="0"/>
              <a:buChar char="•"/>
            </a:pPr>
            <a:r>
              <a:rPr lang="en-US" sz="2400" b="1">
                <a:solidFill>
                  <a:schemeClr val="tx1">
                    <a:lumMod val="95000"/>
                    <a:lumOff val="5000"/>
                  </a:schemeClr>
                </a:solidFill>
                <a:latin typeface="Proxima Nova Rg" panose="02000506030000020004" pitchFamily="50" charset="0"/>
              </a:rPr>
              <a:t>It’s inspiring: </a:t>
            </a:r>
            <a:r>
              <a:rPr lang="en-US" sz="2400">
                <a:solidFill>
                  <a:schemeClr val="tx1">
                    <a:lumMod val="95000"/>
                    <a:lumOff val="5000"/>
                  </a:schemeClr>
                </a:solidFill>
                <a:latin typeface="Proxima Nova Rg" panose="02000506030000020004" pitchFamily="50" charset="0"/>
              </a:rPr>
              <a:t>“We have CASA volunteers who get updates from the children on their cases long after the case closes, and the accomplishments of these youth are inspiring.” </a:t>
            </a:r>
            <a:endParaRPr lang="en-US" sz="2400" b="1">
              <a:solidFill>
                <a:schemeClr val="tx1">
                  <a:lumMod val="95000"/>
                  <a:lumOff val="5000"/>
                </a:schemeClr>
              </a:solidFill>
              <a:latin typeface="Proxima Nova Rg" panose="02000506030000020004" pitchFamily="50" charset="0"/>
            </a:endParaRPr>
          </a:p>
          <a:p>
            <a:pPr marL="342900" indent="-342900">
              <a:lnSpc>
                <a:spcPct val="134000"/>
              </a:lnSpc>
              <a:spcAft>
                <a:spcPts val="1200"/>
              </a:spcAft>
              <a:buFont typeface="Arial" panose="020B0604020202020204" pitchFamily="34" charset="0"/>
              <a:buChar char="•"/>
            </a:pPr>
            <a:r>
              <a:rPr lang="en-US" sz="2400" b="1">
                <a:solidFill>
                  <a:schemeClr val="tx1">
                    <a:lumMod val="95000"/>
                    <a:lumOff val="5000"/>
                  </a:schemeClr>
                </a:solidFill>
                <a:latin typeface="Proxima Nova Rg" panose="02000506030000020004" pitchFamily="50" charset="0"/>
              </a:rPr>
              <a:t>It’s flexible: </a:t>
            </a:r>
            <a:r>
              <a:rPr lang="en-US" sz="2400">
                <a:solidFill>
                  <a:schemeClr val="tx1">
                    <a:lumMod val="95000"/>
                    <a:lumOff val="5000"/>
                  </a:schemeClr>
                </a:solidFill>
                <a:latin typeface="Proxima Nova Rg" panose="02000506030000020004" pitchFamily="50" charset="0"/>
              </a:rPr>
              <a:t>“Outside of the scheduled court hearing that we attend together, you can work everything else around your own schedule.”</a:t>
            </a:r>
            <a:endParaRPr lang="en-US" sz="2400" b="1">
              <a:solidFill>
                <a:schemeClr val="tx1">
                  <a:lumMod val="95000"/>
                  <a:lumOff val="5000"/>
                </a:schemeClr>
              </a:solidFill>
              <a:latin typeface="Proxima Nova Rg" panose="02000506030000020004" pitchFamily="50" charset="0"/>
            </a:endParaRPr>
          </a:p>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Align the benefit with your specific audience’s values/interests:</a:t>
            </a:r>
          </a:p>
          <a:p>
            <a:pPr marL="800100" lvl="1" indent="-342900">
              <a:lnSpc>
                <a:spcPct val="134000"/>
              </a:lnSpc>
              <a:spcAft>
                <a:spcPts val="1200"/>
              </a:spcAft>
              <a:buFont typeface="Arial" panose="020B0604020202020204" pitchFamily="34" charset="0"/>
              <a:buChar char="•"/>
            </a:pPr>
            <a:r>
              <a:rPr lang="en-US" sz="2400" b="1">
                <a:solidFill>
                  <a:schemeClr val="tx1">
                    <a:lumMod val="95000"/>
                    <a:lumOff val="5000"/>
                  </a:schemeClr>
                </a:solidFill>
                <a:latin typeface="Proxima Nova Rg" panose="02000506030000020004" pitchFamily="50" charset="0"/>
              </a:rPr>
              <a:t>Pitch to a teacher: </a:t>
            </a:r>
            <a:r>
              <a:rPr lang="en-US" sz="2400">
                <a:solidFill>
                  <a:schemeClr val="tx1">
                    <a:lumMod val="95000"/>
                    <a:lumOff val="5000"/>
                  </a:schemeClr>
                </a:solidFill>
                <a:latin typeface="Proxima Nova Rg" panose="02000506030000020004" pitchFamily="50" charset="0"/>
              </a:rPr>
              <a:t>“This gives you the opportunity, outside of the classroom, to use your skills to support an individual child.” </a:t>
            </a:r>
          </a:p>
          <a:p>
            <a:pPr marL="800100" lvl="1" indent="-342900">
              <a:lnSpc>
                <a:spcPct val="134000"/>
              </a:lnSpc>
              <a:spcAft>
                <a:spcPts val="1200"/>
              </a:spcAft>
              <a:buFont typeface="Arial" panose="020B0604020202020204" pitchFamily="34" charset="0"/>
              <a:buChar char="•"/>
            </a:pPr>
            <a:r>
              <a:rPr lang="en-US" sz="2400" b="1">
                <a:solidFill>
                  <a:schemeClr val="tx1">
                    <a:lumMod val="95000"/>
                    <a:lumOff val="5000"/>
                  </a:schemeClr>
                </a:solidFill>
                <a:latin typeface="Proxima Nova Rg" panose="02000506030000020004" pitchFamily="50" charset="0"/>
              </a:rPr>
              <a:t>Pitch to a business owner: </a:t>
            </a:r>
            <a:r>
              <a:rPr lang="en-US" sz="2400">
                <a:solidFill>
                  <a:schemeClr val="tx1">
                    <a:lumMod val="95000"/>
                    <a:lumOff val="5000"/>
                  </a:schemeClr>
                </a:solidFill>
                <a:latin typeface="Proxima Nova Rg" panose="02000506030000020004" pitchFamily="50" charset="0"/>
              </a:rPr>
              <a:t>“Employees who are encouraged and supported to volunteer in the community are more likely to feel connected to their workplace.”</a:t>
            </a:r>
          </a:p>
          <a:p>
            <a:pPr marL="800100" lvl="1" indent="-342900">
              <a:lnSpc>
                <a:spcPct val="134000"/>
              </a:lnSpc>
              <a:spcAft>
                <a:spcPts val="1200"/>
              </a:spcAft>
              <a:buFont typeface="Arial" panose="020B0604020202020204" pitchFamily="34" charset="0"/>
              <a:buChar char="•"/>
            </a:pPr>
            <a:r>
              <a:rPr lang="en-US" sz="2400" b="1">
                <a:solidFill>
                  <a:schemeClr val="tx1">
                    <a:lumMod val="95000"/>
                    <a:lumOff val="5000"/>
                  </a:schemeClr>
                </a:solidFill>
                <a:latin typeface="Proxima Nova Rg" panose="02000506030000020004" pitchFamily="50" charset="0"/>
              </a:rPr>
              <a:t>Pitch to members of a faith community: </a:t>
            </a:r>
            <a:r>
              <a:rPr lang="en-US" sz="2400">
                <a:solidFill>
                  <a:schemeClr val="tx1">
                    <a:lumMod val="95000"/>
                    <a:lumOff val="5000"/>
                  </a:schemeClr>
                </a:solidFill>
                <a:latin typeface="Proxima Nova Rg" panose="02000506030000020004" pitchFamily="50" charset="0"/>
              </a:rPr>
              <a:t>“This is an opportunity to live your values by serving vulnerable children.”</a:t>
            </a:r>
          </a:p>
          <a:p>
            <a:pPr marL="800100" lvl="1" indent="-342900">
              <a:lnSpc>
                <a:spcPct val="134000"/>
              </a:lnSpc>
              <a:spcAft>
                <a:spcPts val="1200"/>
              </a:spcAft>
              <a:buFont typeface="Arial" panose="020B0604020202020204" pitchFamily="34" charset="0"/>
              <a:buChar char="•"/>
            </a:pPr>
            <a:endParaRPr lang="en-US" sz="2400">
              <a:solidFill>
                <a:schemeClr val="tx1">
                  <a:lumMod val="95000"/>
                  <a:lumOff val="5000"/>
                </a:schemeClr>
              </a:solidFill>
              <a:latin typeface="Proxima Nova Rg" panose="02000506030000020004" pitchFamily="50" charset="0"/>
            </a:endParaRPr>
          </a:p>
        </p:txBody>
      </p:sp>
      <p:sp>
        <p:nvSpPr>
          <p:cNvPr id="6" name="TextBox 5">
            <a:extLst>
              <a:ext uri="{FF2B5EF4-FFF2-40B4-BE49-F238E27FC236}">
                <a16:creationId xmlns:a16="http://schemas.microsoft.com/office/drawing/2014/main" id="{AB47C2B9-A14B-A0AD-3167-809468C1B1DA}"/>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Benefits to the Volunteer: Examples</a:t>
            </a:r>
          </a:p>
        </p:txBody>
      </p:sp>
    </p:spTree>
    <p:extLst>
      <p:ext uri="{BB962C8B-B14F-4D97-AF65-F5344CB8AC3E}">
        <p14:creationId xmlns:p14="http://schemas.microsoft.com/office/powerpoint/2010/main" val="307517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4508F-4E8B-59FC-96C2-C5B7D6B9504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D359931-B7B3-4724-AA3A-06F8653DA76C}"/>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Call to Action</a:t>
            </a:r>
          </a:p>
        </p:txBody>
      </p:sp>
      <p:pic>
        <p:nvPicPr>
          <p:cNvPr id="2" name="Picture 1" descr="A paper on a mat next to tomatoes and pasta&#10;&#10;Description automatically generated">
            <a:extLst>
              <a:ext uri="{FF2B5EF4-FFF2-40B4-BE49-F238E27FC236}">
                <a16:creationId xmlns:a16="http://schemas.microsoft.com/office/drawing/2014/main" id="{9B8DE588-4464-324A-F54C-72EB25794D3B}"/>
              </a:ext>
            </a:extLst>
          </p:cNvPr>
          <p:cNvPicPr>
            <a:picLocks noChangeAspect="1"/>
          </p:cNvPicPr>
          <p:nvPr/>
        </p:nvPicPr>
        <p:blipFill>
          <a:blip r:embed="rId3">
            <a:alphaModFix amt="55000"/>
            <a:extLst>
              <a:ext uri="{28A0092B-C50C-407E-A947-70E740481C1C}">
                <a14:useLocalDpi xmlns:a14="http://schemas.microsoft.com/office/drawing/2010/main" val="0"/>
              </a:ext>
            </a:extLst>
          </a:blip>
          <a:srcRect l="36246" t="32136" r="9141" b="11888"/>
          <a:stretch/>
        </p:blipFill>
        <p:spPr>
          <a:xfrm rot="16200000">
            <a:off x="3624614" y="-1156343"/>
            <a:ext cx="5656462" cy="9845451"/>
          </a:xfrm>
          <a:prstGeom prst="rect">
            <a:avLst/>
          </a:prstGeom>
        </p:spPr>
      </p:pic>
      <p:sp>
        <p:nvSpPr>
          <p:cNvPr id="3" name="TextBox 2">
            <a:extLst>
              <a:ext uri="{FF2B5EF4-FFF2-40B4-BE49-F238E27FC236}">
                <a16:creationId xmlns:a16="http://schemas.microsoft.com/office/drawing/2014/main" id="{7BF6281A-F1E5-CE0D-EAFF-997EC48CC975}"/>
              </a:ext>
            </a:extLst>
          </p:cNvPr>
          <p:cNvSpPr txBox="1"/>
          <p:nvPr/>
        </p:nvSpPr>
        <p:spPr>
          <a:xfrm>
            <a:off x="3135517" y="1284028"/>
            <a:ext cx="7619569" cy="4909943"/>
          </a:xfrm>
          <a:prstGeom prst="rect">
            <a:avLst/>
          </a:prstGeom>
          <a:noFill/>
        </p:spPr>
        <p:txBody>
          <a:bodyPr wrap="square" rtlCol="0">
            <a:normAutofit/>
          </a:bodyPr>
          <a:lstStyle/>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Tell the volunteer how they can learn more and get involved. </a:t>
            </a:r>
          </a:p>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Essential ingredients:</a:t>
            </a:r>
          </a:p>
          <a:p>
            <a:pPr marL="800100" lvl="1" indent="-342900">
              <a:lnSpc>
                <a:spcPct val="134000"/>
              </a:lnSpc>
              <a:spcAft>
                <a:spcPts val="1200"/>
              </a:spcAft>
              <a:buFont typeface="Wingdings" panose="05000000000000000000" pitchFamily="2" charset="2"/>
              <a:buChar char="ü"/>
            </a:pPr>
            <a:r>
              <a:rPr lang="en-US" sz="2400">
                <a:solidFill>
                  <a:schemeClr val="tx1">
                    <a:lumMod val="95000"/>
                    <a:lumOff val="5000"/>
                  </a:schemeClr>
                </a:solidFill>
                <a:latin typeface="Proxima Nova Rg" panose="02000506030000020004" pitchFamily="50" charset="0"/>
              </a:rPr>
              <a:t>Convenience</a:t>
            </a:r>
          </a:p>
          <a:p>
            <a:pPr marL="800100" lvl="1" indent="-342900">
              <a:lnSpc>
                <a:spcPct val="134000"/>
              </a:lnSpc>
              <a:spcAft>
                <a:spcPts val="1200"/>
              </a:spcAft>
              <a:buFont typeface="Wingdings" panose="05000000000000000000" pitchFamily="2" charset="2"/>
              <a:buChar char="ü"/>
            </a:pPr>
            <a:r>
              <a:rPr lang="en-US" sz="2400">
                <a:solidFill>
                  <a:schemeClr val="tx1">
                    <a:lumMod val="95000"/>
                    <a:lumOff val="5000"/>
                  </a:schemeClr>
                </a:solidFill>
                <a:latin typeface="Proxima Nova Rg" panose="02000506030000020004" pitchFamily="50" charset="0"/>
              </a:rPr>
              <a:t>Low pressure</a:t>
            </a:r>
          </a:p>
          <a:p>
            <a:pPr marL="800100" lvl="1" indent="-342900">
              <a:lnSpc>
                <a:spcPct val="134000"/>
              </a:lnSpc>
              <a:spcAft>
                <a:spcPts val="1200"/>
              </a:spcAft>
              <a:buFont typeface="Wingdings" panose="05000000000000000000" pitchFamily="2" charset="2"/>
              <a:buChar char="ü"/>
            </a:pPr>
            <a:r>
              <a:rPr lang="en-US" sz="2400">
                <a:solidFill>
                  <a:schemeClr val="tx1">
                    <a:lumMod val="95000"/>
                    <a:lumOff val="5000"/>
                  </a:schemeClr>
                </a:solidFill>
                <a:latin typeface="Proxima Nova Rg" panose="02000506030000020004" pitchFamily="50" charset="0"/>
              </a:rPr>
              <a:t>Accessible ask</a:t>
            </a:r>
          </a:p>
        </p:txBody>
      </p:sp>
    </p:spTree>
    <p:extLst>
      <p:ext uri="{BB962C8B-B14F-4D97-AF65-F5344CB8AC3E}">
        <p14:creationId xmlns:p14="http://schemas.microsoft.com/office/powerpoint/2010/main" val="131975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A115C-9F2E-C6E5-1550-6F495A91DE9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2868C2F-2696-72A6-2720-53849853C4FC}"/>
              </a:ext>
            </a:extLst>
          </p:cNvPr>
          <p:cNvSpPr txBox="1"/>
          <p:nvPr/>
        </p:nvSpPr>
        <p:spPr>
          <a:xfrm>
            <a:off x="1350260" y="1081418"/>
            <a:ext cx="6139111" cy="5332358"/>
          </a:xfrm>
          <a:prstGeom prst="rect">
            <a:avLst/>
          </a:prstGeom>
          <a:noFill/>
        </p:spPr>
        <p:txBody>
          <a:bodyPr wrap="square" rtlCol="0">
            <a:normAutofit fontScale="85000" lnSpcReduction="20000"/>
          </a:bodyPr>
          <a:lstStyle/>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Provide a range of options:</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Share contact information for follow up</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Attend a CASA 101 to learn more</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Take a handout with info and upcoming training dates</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Share an application, where appropriate.  </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Consider joining “Friends of CASA” or the Board of Directors</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If this isn’t the right time for them to volunteer, share our information on social media or with two friends who might be a good fit. </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Make a donation to the CASA program.  </a:t>
            </a:r>
          </a:p>
        </p:txBody>
      </p:sp>
      <p:sp>
        <p:nvSpPr>
          <p:cNvPr id="6" name="TextBox 5">
            <a:extLst>
              <a:ext uri="{FF2B5EF4-FFF2-40B4-BE49-F238E27FC236}">
                <a16:creationId xmlns:a16="http://schemas.microsoft.com/office/drawing/2014/main" id="{FBAE6465-D9CA-C198-5E41-AA13458B2F90}"/>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Call to Action: Examples</a:t>
            </a:r>
          </a:p>
        </p:txBody>
      </p:sp>
      <p:pic>
        <p:nvPicPr>
          <p:cNvPr id="29698" name="Picture 2" descr="Free A Man Using a Megaphone Stock Photo">
            <a:extLst>
              <a:ext uri="{FF2B5EF4-FFF2-40B4-BE49-F238E27FC236}">
                <a16:creationId xmlns:a16="http://schemas.microsoft.com/office/drawing/2014/main" id="{50239308-836C-A33E-90B5-9D6ECE9B5F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57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E242C-84B5-8C5A-EEA0-A2D58418F5F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DA6FBD6-7793-D3C8-9234-BD9DFB177F17}"/>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Call to Action: Examples</a:t>
            </a:r>
          </a:p>
        </p:txBody>
      </p:sp>
      <p:pic>
        <p:nvPicPr>
          <p:cNvPr id="3" name="Picture 2">
            <a:extLst>
              <a:ext uri="{FF2B5EF4-FFF2-40B4-BE49-F238E27FC236}">
                <a16:creationId xmlns:a16="http://schemas.microsoft.com/office/drawing/2014/main" id="{68DC4F5B-6A37-0BB3-1657-947B5CD11A9D}"/>
              </a:ext>
            </a:extLst>
          </p:cNvPr>
          <p:cNvPicPr>
            <a:picLocks noChangeAspect="1"/>
          </p:cNvPicPr>
          <p:nvPr/>
        </p:nvPicPr>
        <p:blipFill>
          <a:blip r:embed="rId3"/>
          <a:stretch>
            <a:fillRect/>
          </a:stretch>
        </p:blipFill>
        <p:spPr>
          <a:xfrm>
            <a:off x="1318560" y="1085835"/>
            <a:ext cx="10600339" cy="5502117"/>
          </a:xfrm>
          <a:prstGeom prst="rect">
            <a:avLst/>
          </a:prstGeom>
        </p:spPr>
      </p:pic>
    </p:spTree>
    <p:extLst>
      <p:ext uri="{BB962C8B-B14F-4D97-AF65-F5344CB8AC3E}">
        <p14:creationId xmlns:p14="http://schemas.microsoft.com/office/powerpoint/2010/main" val="3265828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C71C5-4A9E-6C68-F799-4272A0D1108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6BAFDAF-D8D8-6B48-4081-D3CDCF3CB82B}"/>
              </a:ext>
            </a:extLst>
          </p:cNvPr>
          <p:cNvSpPr txBox="1"/>
          <p:nvPr/>
        </p:nvSpPr>
        <p:spPr>
          <a:xfrm>
            <a:off x="1350260" y="1255594"/>
            <a:ext cx="3961442" cy="5332358"/>
          </a:xfrm>
          <a:prstGeom prst="rect">
            <a:avLst/>
          </a:prstGeom>
          <a:noFill/>
        </p:spPr>
        <p:txBody>
          <a:bodyPr wrap="square" rtlCol="0">
            <a:normAutofit/>
          </a:bodyPr>
          <a:lstStyle/>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Add transitions where needed.</a:t>
            </a:r>
          </a:p>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Review and revise.</a:t>
            </a:r>
          </a:p>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Practice and get feedback!</a:t>
            </a:r>
          </a:p>
        </p:txBody>
      </p:sp>
      <p:sp>
        <p:nvSpPr>
          <p:cNvPr id="6" name="TextBox 5">
            <a:extLst>
              <a:ext uri="{FF2B5EF4-FFF2-40B4-BE49-F238E27FC236}">
                <a16:creationId xmlns:a16="http://schemas.microsoft.com/office/drawing/2014/main" id="{ADCB22F3-9756-0EF9-C933-3537D6ADDF5E}"/>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Putting it All Together</a:t>
            </a:r>
          </a:p>
        </p:txBody>
      </p:sp>
      <p:pic>
        <p:nvPicPr>
          <p:cNvPr id="3" name="Picture 2" descr="A qr code with a white background&#10;&#10;Description automatically generated">
            <a:extLst>
              <a:ext uri="{FF2B5EF4-FFF2-40B4-BE49-F238E27FC236}">
                <a16:creationId xmlns:a16="http://schemas.microsoft.com/office/drawing/2014/main" id="{FF2D6EB2-F314-DC55-E874-7698820ED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910" y="4164834"/>
            <a:ext cx="2558142" cy="2558142"/>
          </a:xfrm>
          <a:prstGeom prst="rect">
            <a:avLst/>
          </a:prstGeom>
        </p:spPr>
      </p:pic>
      <p:pic>
        <p:nvPicPr>
          <p:cNvPr id="4" name="Picture 2" descr="Free Photo of Men Having Conversation Stock Photo">
            <a:extLst>
              <a:ext uri="{FF2B5EF4-FFF2-40B4-BE49-F238E27FC236}">
                <a16:creationId xmlns:a16="http://schemas.microsoft.com/office/drawing/2014/main" id="{E353389C-A0D0-1F79-3C40-9911220224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629" r="20418"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70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D7556-7DB1-56F6-4735-D3FAED1E9D8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0F39FA7-11E2-756E-29F3-62F4BD627A0D}"/>
              </a:ext>
            </a:extLst>
          </p:cNvPr>
          <p:cNvSpPr txBox="1"/>
          <p:nvPr/>
        </p:nvSpPr>
        <p:spPr>
          <a:xfrm>
            <a:off x="1533487" y="3086748"/>
            <a:ext cx="9732824" cy="814838"/>
          </a:xfrm>
          <a:prstGeom prst="rect">
            <a:avLst/>
          </a:prstGeom>
          <a:noFill/>
        </p:spPr>
        <p:txBody>
          <a:bodyPr wrap="square" rtlCol="0">
            <a:spAutoFit/>
          </a:bodyPr>
          <a:lstStyle/>
          <a:p>
            <a:pPr>
              <a:lnSpc>
                <a:spcPct val="75000"/>
              </a:lnSpc>
            </a:pPr>
            <a:r>
              <a:rPr lang="en-US" sz="6000" b="1" spc="100">
                <a:ln w="3175">
                  <a:noFill/>
                </a:ln>
                <a:solidFill>
                  <a:schemeClr val="bg1"/>
                </a:solidFill>
                <a:latin typeface="Brandon Grotesque" panose="020B0503020203060202"/>
              </a:rPr>
              <a:t>Putting Your Pitch to Work</a:t>
            </a:r>
          </a:p>
        </p:txBody>
      </p:sp>
    </p:spTree>
    <p:extLst>
      <p:ext uri="{BB962C8B-B14F-4D97-AF65-F5344CB8AC3E}">
        <p14:creationId xmlns:p14="http://schemas.microsoft.com/office/powerpoint/2010/main" val="3200613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D3CA2-E625-ED44-BC6E-4BE2FE3EE75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9897154-581C-6CD4-B626-64AD1C42A60A}"/>
              </a:ext>
            </a:extLst>
          </p:cNvPr>
          <p:cNvSpPr txBox="1"/>
          <p:nvPr/>
        </p:nvSpPr>
        <p:spPr>
          <a:xfrm>
            <a:off x="1350260" y="1255594"/>
            <a:ext cx="5235813" cy="5332358"/>
          </a:xfrm>
          <a:prstGeom prst="rect">
            <a:avLst/>
          </a:prstGeom>
          <a:noFill/>
        </p:spPr>
        <p:txBody>
          <a:bodyPr wrap="square" rtlCol="0">
            <a:normAutofit/>
          </a:bodyPr>
          <a:lstStyle/>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Keep it casual and conversational.</a:t>
            </a:r>
          </a:p>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Tweak it for the setting and audience.</a:t>
            </a:r>
          </a:p>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Be flexible and adjust for time – sometimes it will be shorter, sometimes it will be longer. </a:t>
            </a:r>
          </a:p>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Be prepared to address frequently asked questions!</a:t>
            </a:r>
          </a:p>
          <a:p>
            <a:pPr marL="342900" indent="-342900">
              <a:lnSpc>
                <a:spcPct val="134000"/>
              </a:lnSpc>
              <a:spcAft>
                <a:spcPts val="1200"/>
              </a:spcAft>
              <a:buFont typeface="Arial" panose="020B0604020202020204" pitchFamily="34" charset="0"/>
              <a:buChar char="•"/>
            </a:pPr>
            <a:endParaRPr lang="en-US" sz="2400">
              <a:solidFill>
                <a:schemeClr val="tx1">
                  <a:lumMod val="95000"/>
                  <a:lumOff val="5000"/>
                </a:schemeClr>
              </a:solidFill>
              <a:latin typeface="Proxima Nova Rg" panose="02000506030000020004" pitchFamily="50" charset="0"/>
            </a:endParaRPr>
          </a:p>
          <a:p>
            <a:pPr marL="342900" indent="-342900">
              <a:lnSpc>
                <a:spcPct val="134000"/>
              </a:lnSpc>
              <a:spcAft>
                <a:spcPts val="1200"/>
              </a:spcAft>
              <a:buFont typeface="Arial" panose="020B0604020202020204" pitchFamily="34" charset="0"/>
              <a:buChar char="•"/>
            </a:pPr>
            <a:endParaRPr lang="en-US" sz="2400">
              <a:solidFill>
                <a:schemeClr val="tx1">
                  <a:lumMod val="95000"/>
                  <a:lumOff val="5000"/>
                </a:schemeClr>
              </a:solidFill>
              <a:latin typeface="Proxima Nova Rg" panose="02000506030000020004" pitchFamily="50" charset="0"/>
            </a:endParaRPr>
          </a:p>
        </p:txBody>
      </p:sp>
      <p:sp>
        <p:nvSpPr>
          <p:cNvPr id="6" name="TextBox 5">
            <a:extLst>
              <a:ext uri="{FF2B5EF4-FFF2-40B4-BE49-F238E27FC236}">
                <a16:creationId xmlns:a16="http://schemas.microsoft.com/office/drawing/2014/main" id="{F86F7AC8-E870-E64D-8EDC-B006A35490B4}"/>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Tips for Using Your Pitch</a:t>
            </a:r>
          </a:p>
        </p:txBody>
      </p:sp>
      <p:pic>
        <p:nvPicPr>
          <p:cNvPr id="3" name="Picture 2" descr="men's black blazer">
            <a:extLst>
              <a:ext uri="{FF2B5EF4-FFF2-40B4-BE49-F238E27FC236}">
                <a16:creationId xmlns:a16="http://schemas.microsoft.com/office/drawing/2014/main" id="{F0FFFFAF-497F-EE6D-54F5-6E84BD3D14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9008" r="14241" b="-1"/>
          <a:stretch/>
        </p:blipFill>
        <p:spPr bwMode="auto">
          <a:xfrm>
            <a:off x="6618730" y="1255594"/>
            <a:ext cx="4833041" cy="483304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204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E7A3B-E72E-6DF5-3372-759B9A7D5FD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C46FF0B-1BC4-0B81-3298-95F0F9FF3D25}"/>
              </a:ext>
            </a:extLst>
          </p:cNvPr>
          <p:cNvSpPr txBox="1"/>
          <p:nvPr/>
        </p:nvSpPr>
        <p:spPr>
          <a:xfrm>
            <a:off x="1350260" y="1255594"/>
            <a:ext cx="10536938" cy="5332358"/>
          </a:xfrm>
          <a:prstGeom prst="rect">
            <a:avLst/>
          </a:prstGeom>
          <a:noFill/>
        </p:spPr>
        <p:txBody>
          <a:bodyPr wrap="square" rtlCol="0">
            <a:normAutofit fontScale="92500" lnSpcReduction="10000"/>
          </a:bodyPr>
          <a:lstStyle/>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Be persistent but not pushy! </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It’s a volunteer role – life happens and other things will sidetrack people’s attention. We have to work for it! </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Continue to engage them through email newsletters, invites to events, etc. </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Email interested volunteers every time you have a new pre-service training scheduled.</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Follow ups are often appreciated! </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“I know life is busy and if right now is not the time for you, we get it! Just let us know if something changes down the road and you want to be removed from our list.” </a:t>
            </a:r>
          </a:p>
          <a:p>
            <a:pPr marL="800100" lvl="1" indent="-342900">
              <a:lnSpc>
                <a:spcPct val="134000"/>
              </a:lnSpc>
              <a:spcAft>
                <a:spcPts val="1200"/>
              </a:spcAft>
              <a:buFont typeface="Arial" panose="020B0604020202020204" pitchFamily="34" charset="0"/>
              <a:buChar char="•"/>
            </a:pPr>
            <a:endParaRPr lang="en-US" sz="2400">
              <a:solidFill>
                <a:schemeClr val="tx1">
                  <a:lumMod val="95000"/>
                  <a:lumOff val="5000"/>
                </a:schemeClr>
              </a:solidFill>
              <a:latin typeface="Proxima Nova Rg" panose="02000506030000020004" pitchFamily="50" charset="0"/>
            </a:endParaRPr>
          </a:p>
        </p:txBody>
      </p:sp>
      <p:sp>
        <p:nvSpPr>
          <p:cNvPr id="6" name="TextBox 5">
            <a:extLst>
              <a:ext uri="{FF2B5EF4-FFF2-40B4-BE49-F238E27FC236}">
                <a16:creationId xmlns:a16="http://schemas.microsoft.com/office/drawing/2014/main" id="{D6DB8FEE-F16E-ACE0-A0F4-B064BF9826C5}"/>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After the Pitch</a:t>
            </a:r>
          </a:p>
        </p:txBody>
      </p:sp>
    </p:spTree>
    <p:extLst>
      <p:ext uri="{BB962C8B-B14F-4D97-AF65-F5344CB8AC3E}">
        <p14:creationId xmlns:p14="http://schemas.microsoft.com/office/powerpoint/2010/main" val="3431274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41EC38-78ED-8A4C-9129-FA5366701858}"/>
              </a:ext>
            </a:extLst>
          </p:cNvPr>
          <p:cNvSpPr txBox="1"/>
          <p:nvPr/>
        </p:nvSpPr>
        <p:spPr>
          <a:xfrm>
            <a:off x="1533487" y="3086748"/>
            <a:ext cx="9732824" cy="1507336"/>
          </a:xfrm>
          <a:prstGeom prst="rect">
            <a:avLst/>
          </a:prstGeom>
          <a:noFill/>
        </p:spPr>
        <p:txBody>
          <a:bodyPr wrap="square" rtlCol="0">
            <a:spAutoFit/>
          </a:bodyPr>
          <a:lstStyle/>
          <a:p>
            <a:pPr>
              <a:lnSpc>
                <a:spcPct val="75000"/>
              </a:lnSpc>
            </a:pPr>
            <a:r>
              <a:rPr lang="en-US" sz="6000" b="1" spc="100">
                <a:ln w="3175">
                  <a:noFill/>
                </a:ln>
                <a:solidFill>
                  <a:schemeClr val="bg1"/>
                </a:solidFill>
                <a:latin typeface="Brandon Grotesque" panose="020B0503020203060202"/>
              </a:rPr>
              <a:t>The Power of Persuasive Pitches</a:t>
            </a:r>
          </a:p>
        </p:txBody>
      </p:sp>
    </p:spTree>
    <p:extLst>
      <p:ext uri="{BB962C8B-B14F-4D97-AF65-F5344CB8AC3E}">
        <p14:creationId xmlns:p14="http://schemas.microsoft.com/office/powerpoint/2010/main" val="2810454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395E2FC-EB7C-A07A-8E9C-DA5F521ED09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27D53BD-9C08-A9C4-6040-543FE117F530}"/>
              </a:ext>
            </a:extLst>
          </p:cNvPr>
          <p:cNvSpPr txBox="1"/>
          <p:nvPr/>
        </p:nvSpPr>
        <p:spPr>
          <a:xfrm>
            <a:off x="1350260" y="1255594"/>
            <a:ext cx="6530998" cy="5332358"/>
          </a:xfrm>
          <a:prstGeom prst="rect">
            <a:avLst/>
          </a:prstGeom>
          <a:noFill/>
        </p:spPr>
        <p:txBody>
          <a:bodyPr wrap="square" rtlCol="0">
            <a:normAutofit/>
          </a:bodyPr>
          <a:lstStyle/>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Story Bank Template</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Programs: Create a story bank for all staff, volunteers and board members to use. (Include small wins, big impact stories) </a:t>
            </a:r>
          </a:p>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Frequently Asked Questions (FAQs)</a:t>
            </a:r>
          </a:p>
        </p:txBody>
      </p:sp>
      <p:sp>
        <p:nvSpPr>
          <p:cNvPr id="6" name="TextBox 5">
            <a:extLst>
              <a:ext uri="{FF2B5EF4-FFF2-40B4-BE49-F238E27FC236}">
                <a16:creationId xmlns:a16="http://schemas.microsoft.com/office/drawing/2014/main" id="{0BE9B99B-BDD1-A949-FB87-FA1E68E27BA9}"/>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Resources</a:t>
            </a:r>
          </a:p>
        </p:txBody>
      </p:sp>
      <p:pic>
        <p:nvPicPr>
          <p:cNvPr id="7" name="Picture 6" descr="A qr code with a white background&#10;&#10;Description automatically generated">
            <a:extLst>
              <a:ext uri="{FF2B5EF4-FFF2-40B4-BE49-F238E27FC236}">
                <a16:creationId xmlns:a16="http://schemas.microsoft.com/office/drawing/2014/main" id="{DAA60D38-C3B8-0659-DA7A-02A935564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1258" y="1719943"/>
            <a:ext cx="3418114" cy="3418114"/>
          </a:xfrm>
          <a:prstGeom prst="rect">
            <a:avLst/>
          </a:prstGeom>
        </p:spPr>
      </p:pic>
    </p:spTree>
    <p:extLst>
      <p:ext uri="{BB962C8B-B14F-4D97-AF65-F5344CB8AC3E}">
        <p14:creationId xmlns:p14="http://schemas.microsoft.com/office/powerpoint/2010/main" val="27160280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4DDC65-739C-C64F-8AF8-2216DD9C539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t="7813" b="7813"/>
          <a:stretch/>
        </p:blipFill>
        <p:spPr>
          <a:xfrm>
            <a:off x="-65315" y="-36740"/>
            <a:ext cx="12528249" cy="7047140"/>
          </a:xfrm>
          <a:prstGeom prst="rect">
            <a:avLst/>
          </a:prstGeom>
          <a:ln>
            <a:noFill/>
          </a:ln>
        </p:spPr>
      </p:pic>
      <p:sp>
        <p:nvSpPr>
          <p:cNvPr id="4" name="Rectangle 3">
            <a:extLst>
              <a:ext uri="{FF2B5EF4-FFF2-40B4-BE49-F238E27FC236}">
                <a16:creationId xmlns:a16="http://schemas.microsoft.com/office/drawing/2014/main" id="{38A5165A-B172-DB4A-A563-6522E2F344ED}"/>
              </a:ext>
            </a:extLst>
          </p:cNvPr>
          <p:cNvSpPr/>
          <p:nvPr/>
        </p:nvSpPr>
        <p:spPr>
          <a:xfrm>
            <a:off x="-65316" y="-36740"/>
            <a:ext cx="12528249" cy="7061132"/>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79BCDC1-B79E-C042-978B-A6F9EBC641E3}"/>
              </a:ext>
            </a:extLst>
          </p:cNvPr>
          <p:cNvSpPr txBox="1"/>
          <p:nvPr/>
        </p:nvSpPr>
        <p:spPr>
          <a:xfrm>
            <a:off x="745274" y="5652463"/>
            <a:ext cx="6204167" cy="742576"/>
          </a:xfrm>
          <a:prstGeom prst="rect">
            <a:avLst/>
          </a:prstGeom>
          <a:noFill/>
        </p:spPr>
        <p:txBody>
          <a:bodyPr wrap="square" rtlCol="0">
            <a:spAutoFit/>
          </a:bodyPr>
          <a:lstStyle/>
          <a:p>
            <a:pPr>
              <a:lnSpc>
                <a:spcPct val="75000"/>
              </a:lnSpc>
            </a:pPr>
            <a:r>
              <a:rPr lang="en-US" sz="5400" spc="100">
                <a:ln w="3175">
                  <a:noFill/>
                </a:ln>
                <a:solidFill>
                  <a:schemeClr val="bg1"/>
                </a:solidFill>
                <a:latin typeface="Brandon Grotesque" panose="020B0503020203060202"/>
              </a:rPr>
              <a:t>Questions?</a:t>
            </a:r>
            <a:endParaRPr lang="en-US" sz="5000" spc="100">
              <a:ln w="3175">
                <a:noFill/>
              </a:ln>
              <a:solidFill>
                <a:schemeClr val="bg1"/>
              </a:solidFill>
              <a:latin typeface="Brandon Grotesque" panose="020B0503020203060202"/>
            </a:endParaRPr>
          </a:p>
        </p:txBody>
      </p:sp>
    </p:spTree>
    <p:extLst>
      <p:ext uri="{BB962C8B-B14F-4D97-AF65-F5344CB8AC3E}">
        <p14:creationId xmlns:p14="http://schemas.microsoft.com/office/powerpoint/2010/main" val="353010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B543EB5-A5E4-405F-8B03-91474B96EEBB}"/>
              </a:ext>
            </a:extLst>
          </p:cNvPr>
          <p:cNvSpPr txBox="1"/>
          <p:nvPr/>
        </p:nvSpPr>
        <p:spPr>
          <a:xfrm>
            <a:off x="1187355" y="926269"/>
            <a:ext cx="5785531" cy="5332358"/>
          </a:xfrm>
          <a:prstGeom prst="rect">
            <a:avLst/>
          </a:prstGeom>
          <a:noFill/>
        </p:spPr>
        <p:txBody>
          <a:bodyPr wrap="square" rtlCol="0">
            <a:normAutofit/>
          </a:bodyPr>
          <a:lstStyle/>
          <a:p>
            <a:pPr algn="ctr">
              <a:spcAft>
                <a:spcPts val="1200"/>
              </a:spcAft>
            </a:pPr>
            <a:endParaRPr lang="en-US" sz="2000" b="1">
              <a:solidFill>
                <a:schemeClr val="accent1"/>
              </a:solidFill>
              <a:latin typeface="Proxima Nova Light" panose="02000506030000020004" pitchFamily="2" charset="0"/>
            </a:endParaRPr>
          </a:p>
          <a:p>
            <a:pPr algn="ctr">
              <a:spcAft>
                <a:spcPts val="1200"/>
              </a:spcAft>
            </a:pPr>
            <a:r>
              <a:rPr lang="en-US" sz="2000" b="1">
                <a:solidFill>
                  <a:schemeClr val="accent1"/>
                </a:solidFill>
                <a:latin typeface="Proxima Nova Light" panose="02000506030000020004" pitchFamily="2" charset="0"/>
              </a:rPr>
              <a:t>Kathleen Kelly</a:t>
            </a:r>
            <a:endParaRPr lang="en-US" sz="2000">
              <a:solidFill>
                <a:schemeClr val="tx1">
                  <a:lumMod val="95000"/>
                  <a:lumOff val="5000"/>
                </a:schemeClr>
              </a:solidFill>
              <a:latin typeface="Proxima Nova Light" panose="02000506030000020004" pitchFamily="2" charset="0"/>
              <a:hlinkClick r:id="rId3"/>
            </a:endParaRPr>
          </a:p>
          <a:p>
            <a:pPr algn="ctr">
              <a:spcAft>
                <a:spcPts val="1200"/>
              </a:spcAft>
            </a:pPr>
            <a:r>
              <a:rPr lang="en-US" sz="2000">
                <a:solidFill>
                  <a:schemeClr val="tx1">
                    <a:lumMod val="95000"/>
                    <a:lumOff val="5000"/>
                  </a:schemeClr>
                </a:solidFill>
                <a:latin typeface="Proxima Nova Light" panose="02000506030000020004" pitchFamily="2" charset="0"/>
              </a:rPr>
              <a:t>KKelly@kentuckycasanetwork.org</a:t>
            </a:r>
          </a:p>
          <a:p>
            <a:pPr algn="ctr">
              <a:spcAft>
                <a:spcPts val="1200"/>
              </a:spcAft>
            </a:pPr>
            <a:endParaRPr lang="en-US" sz="2000" b="1">
              <a:solidFill>
                <a:schemeClr val="accent1"/>
              </a:solidFill>
              <a:latin typeface="Proxima Nova Light" panose="02000506030000020004" pitchFamily="2" charset="0"/>
            </a:endParaRPr>
          </a:p>
          <a:p>
            <a:pPr algn="ctr">
              <a:spcAft>
                <a:spcPts val="1200"/>
              </a:spcAft>
            </a:pPr>
            <a:r>
              <a:rPr lang="en-US" sz="2000" b="1">
                <a:solidFill>
                  <a:schemeClr val="accent1"/>
                </a:solidFill>
                <a:latin typeface="Proxima Nova Light" panose="02000506030000020004" pitchFamily="2" charset="0"/>
              </a:rPr>
              <a:t>Melissa Paris</a:t>
            </a:r>
            <a:endParaRPr lang="en-US" sz="2000">
              <a:solidFill>
                <a:schemeClr val="tx1">
                  <a:lumMod val="95000"/>
                  <a:lumOff val="5000"/>
                </a:schemeClr>
              </a:solidFill>
              <a:latin typeface="Proxima Nova Light" panose="02000506030000020004" pitchFamily="2" charset="0"/>
              <a:hlinkClick r:id="rId3"/>
            </a:endParaRPr>
          </a:p>
          <a:p>
            <a:pPr algn="ctr">
              <a:spcAft>
                <a:spcPts val="1200"/>
              </a:spcAft>
            </a:pPr>
            <a:r>
              <a:rPr lang="en-US" sz="2000">
                <a:solidFill>
                  <a:schemeClr val="tx1">
                    <a:lumMod val="95000"/>
                    <a:lumOff val="5000"/>
                  </a:schemeClr>
                </a:solidFill>
                <a:latin typeface="Proxima Nova Light" panose="02000506030000020004" pitchFamily="2" charset="0"/>
              </a:rPr>
              <a:t>MParis@kentuckycasanetwork.org</a:t>
            </a:r>
          </a:p>
          <a:p>
            <a:pPr algn="ctr">
              <a:lnSpc>
                <a:spcPct val="134000"/>
              </a:lnSpc>
              <a:spcAft>
                <a:spcPts val="1200"/>
              </a:spcAft>
            </a:pPr>
            <a:endParaRPr lang="en-US" sz="2000">
              <a:solidFill>
                <a:schemeClr val="tx1">
                  <a:lumMod val="95000"/>
                  <a:lumOff val="5000"/>
                </a:schemeClr>
              </a:solidFill>
              <a:latin typeface="Proxima Nova Light" panose="02000506030000020004" pitchFamily="2" charset="0"/>
              <a:hlinkClick r:id="rId3"/>
            </a:endParaRPr>
          </a:p>
          <a:p>
            <a:pPr algn="ctr">
              <a:lnSpc>
                <a:spcPct val="134000"/>
              </a:lnSpc>
              <a:spcAft>
                <a:spcPts val="1200"/>
              </a:spcAft>
            </a:pPr>
            <a:r>
              <a:rPr lang="en-US" sz="2000">
                <a:solidFill>
                  <a:schemeClr val="tx1">
                    <a:lumMod val="95000"/>
                    <a:lumOff val="5000"/>
                  </a:schemeClr>
                </a:solidFill>
                <a:latin typeface="Proxima Nova Light" panose="02000506030000020004" pitchFamily="2" charset="0"/>
              </a:rPr>
              <a:t>www.kentuckycasanetwork.org</a:t>
            </a:r>
          </a:p>
        </p:txBody>
      </p:sp>
      <p:sp>
        <p:nvSpPr>
          <p:cNvPr id="17" name="TextBox 16">
            <a:extLst>
              <a:ext uri="{FF2B5EF4-FFF2-40B4-BE49-F238E27FC236}">
                <a16:creationId xmlns:a16="http://schemas.microsoft.com/office/drawing/2014/main" id="{6F644CEE-3C53-48F9-ADAC-088B74A4BC2D}"/>
              </a:ext>
            </a:extLst>
          </p:cNvPr>
          <p:cNvSpPr txBox="1"/>
          <p:nvPr/>
        </p:nvSpPr>
        <p:spPr>
          <a:xfrm>
            <a:off x="1350261" y="270048"/>
            <a:ext cx="5331893" cy="646331"/>
          </a:xfrm>
          <a:prstGeom prst="rect">
            <a:avLst/>
          </a:prstGeom>
          <a:noFill/>
        </p:spPr>
        <p:txBody>
          <a:bodyPr wrap="square" rtlCol="0">
            <a:spAutoFit/>
          </a:bodyPr>
          <a:lstStyle/>
          <a:p>
            <a:r>
              <a:rPr lang="en-US" sz="3600" b="1">
                <a:solidFill>
                  <a:srgbClr val="00457C"/>
                </a:solidFill>
                <a:latin typeface="Brandon Grotesque" panose="020B0503020203060202" pitchFamily="34" charset="77"/>
              </a:rPr>
              <a:t>Contact Us</a:t>
            </a:r>
          </a:p>
        </p:txBody>
      </p:sp>
      <p:pic>
        <p:nvPicPr>
          <p:cNvPr id="18" name="Picture 17">
            <a:extLst>
              <a:ext uri="{FF2B5EF4-FFF2-40B4-BE49-F238E27FC236}">
                <a16:creationId xmlns:a16="http://schemas.microsoft.com/office/drawing/2014/main" id="{C8B68208-EBEF-4504-9C8F-120BEF94B6F1}"/>
              </a:ext>
            </a:extLst>
          </p:cNvPr>
          <p:cNvPicPr>
            <a:picLocks noChangeAspect="1"/>
          </p:cNvPicPr>
          <p:nvPr/>
        </p:nvPicPr>
        <p:blipFill rotWithShape="1">
          <a:blip r:embed="rId4"/>
          <a:srcRect l="37126" r="12129"/>
          <a:stretch/>
        </p:blipFill>
        <p:spPr>
          <a:xfrm>
            <a:off x="6972886" y="0"/>
            <a:ext cx="5219114" cy="6858000"/>
          </a:xfrm>
          <a:prstGeom prst="rect">
            <a:avLst/>
          </a:prstGeom>
        </p:spPr>
      </p:pic>
      <p:pic>
        <p:nvPicPr>
          <p:cNvPr id="19" name="Picture 18" descr="A close up of a logo&#10;&#10;Description automatically generated">
            <a:extLst>
              <a:ext uri="{FF2B5EF4-FFF2-40B4-BE49-F238E27FC236}">
                <a16:creationId xmlns:a16="http://schemas.microsoft.com/office/drawing/2014/main" id="{EEEC36DF-0E9E-4836-8966-13F8C9269108}"/>
              </a:ext>
            </a:extLst>
          </p:cNvPr>
          <p:cNvPicPr>
            <a:picLocks noChangeAspect="1"/>
          </p:cNvPicPr>
          <p:nvPr/>
        </p:nvPicPr>
        <p:blipFill>
          <a:blip r:embed="rId5"/>
          <a:stretch>
            <a:fillRect/>
          </a:stretch>
        </p:blipFill>
        <p:spPr>
          <a:xfrm>
            <a:off x="2912625" y="5371867"/>
            <a:ext cx="2207163" cy="1216085"/>
          </a:xfrm>
          <a:prstGeom prst="rect">
            <a:avLst/>
          </a:prstGeom>
        </p:spPr>
      </p:pic>
    </p:spTree>
    <p:extLst>
      <p:ext uri="{BB962C8B-B14F-4D97-AF65-F5344CB8AC3E}">
        <p14:creationId xmlns:p14="http://schemas.microsoft.com/office/powerpoint/2010/main" val="2606386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2B2B38-4AEF-5D49-852E-F037B06847D5}"/>
              </a:ext>
            </a:extLst>
          </p:cNvPr>
          <p:cNvPicPr>
            <a:picLocks noChangeAspect="1"/>
          </p:cNvPicPr>
          <p:nvPr/>
        </p:nvPicPr>
        <p:blipFill rotWithShape="1">
          <a:blip r:embed="rId3"/>
          <a:srcRect b="15625"/>
          <a:stretch/>
        </p:blipFill>
        <p:spPr>
          <a:xfrm>
            <a:off x="-1" y="1"/>
            <a:ext cx="12191999" cy="6858000"/>
          </a:xfrm>
          <a:prstGeom prst="rect">
            <a:avLst/>
          </a:prstGeom>
        </p:spPr>
      </p:pic>
      <p:sp>
        <p:nvSpPr>
          <p:cNvPr id="6" name="Rectangle 5">
            <a:extLst>
              <a:ext uri="{FF2B5EF4-FFF2-40B4-BE49-F238E27FC236}">
                <a16:creationId xmlns:a16="http://schemas.microsoft.com/office/drawing/2014/main" id="{CE0EB6A3-DB7C-B64A-A8E3-EF0B17FE0203}"/>
              </a:ext>
            </a:extLst>
          </p:cNvPr>
          <p:cNvSpPr/>
          <p:nvPr/>
        </p:nvSpPr>
        <p:spPr>
          <a:xfrm>
            <a:off x="0" y="2563907"/>
            <a:ext cx="12192000" cy="4294094"/>
          </a:xfrm>
          <a:prstGeom prst="rect">
            <a:avLst/>
          </a:prstGeom>
          <a:gradFill flip="none" rotWithShape="1">
            <a:gsLst>
              <a:gs pos="0">
                <a:srgbClr val="00457C"/>
              </a:gs>
              <a:gs pos="100000">
                <a:schemeClr val="bg1">
                  <a:alpha val="0"/>
                  <a:lumMod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1C3C4A1-7030-7946-9DF7-5D5C784C926A}"/>
              </a:ext>
            </a:extLst>
          </p:cNvPr>
          <p:cNvSpPr txBox="1"/>
          <p:nvPr/>
        </p:nvSpPr>
        <p:spPr>
          <a:xfrm>
            <a:off x="557724" y="3899555"/>
            <a:ext cx="4913685" cy="717504"/>
          </a:xfrm>
          <a:prstGeom prst="rect">
            <a:avLst/>
          </a:prstGeom>
          <a:noFill/>
        </p:spPr>
        <p:txBody>
          <a:bodyPr wrap="square" rtlCol="0">
            <a:spAutoFit/>
          </a:bodyPr>
          <a:lstStyle/>
          <a:p>
            <a:pPr>
              <a:lnSpc>
                <a:spcPct val="75000"/>
              </a:lnSpc>
            </a:pPr>
            <a:r>
              <a:rPr lang="en-US" sz="5000">
                <a:solidFill>
                  <a:schemeClr val="bg1"/>
                </a:solidFill>
                <a:latin typeface="Brandon Grotesque Light" panose="020B0303020203060202" pitchFamily="34" charset="77"/>
              </a:rPr>
              <a:t>Thank You!</a:t>
            </a:r>
          </a:p>
        </p:txBody>
      </p:sp>
      <p:sp>
        <p:nvSpPr>
          <p:cNvPr id="7" name="Rectangle 6">
            <a:extLst>
              <a:ext uri="{FF2B5EF4-FFF2-40B4-BE49-F238E27FC236}">
                <a16:creationId xmlns:a16="http://schemas.microsoft.com/office/drawing/2014/main" id="{C14A5374-5500-2042-B49F-BC2CB0F8C6C4}"/>
              </a:ext>
            </a:extLst>
          </p:cNvPr>
          <p:cNvSpPr/>
          <p:nvPr/>
        </p:nvSpPr>
        <p:spPr>
          <a:xfrm>
            <a:off x="0" y="6775704"/>
            <a:ext cx="12192000" cy="82296"/>
          </a:xfrm>
          <a:prstGeom prst="rect">
            <a:avLst/>
          </a:prstGeom>
          <a:solidFill>
            <a:srgbClr val="EE3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rcRect/>
          <a:stretch/>
        </p:blipFill>
        <p:spPr>
          <a:xfrm>
            <a:off x="7982456" y="5719483"/>
            <a:ext cx="3472717" cy="822436"/>
          </a:xfrm>
          <a:prstGeom prst="rect">
            <a:avLst/>
          </a:prstGeom>
        </p:spPr>
      </p:pic>
    </p:spTree>
    <p:extLst>
      <p:ext uri="{BB962C8B-B14F-4D97-AF65-F5344CB8AC3E}">
        <p14:creationId xmlns:p14="http://schemas.microsoft.com/office/powerpoint/2010/main" val="3093978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DFF594-3C82-40B2-B63D-65601696097B}"/>
              </a:ext>
            </a:extLst>
          </p:cNvPr>
          <p:cNvSpPr txBox="1"/>
          <p:nvPr/>
        </p:nvSpPr>
        <p:spPr>
          <a:xfrm>
            <a:off x="1350260" y="1255594"/>
            <a:ext cx="5931486" cy="5332358"/>
          </a:xfrm>
          <a:prstGeom prst="rect">
            <a:avLst/>
          </a:prstGeom>
          <a:noFill/>
        </p:spPr>
        <p:txBody>
          <a:bodyPr wrap="square" rtlCol="0">
            <a:normAutofit fontScale="92500"/>
          </a:bodyPr>
          <a:lstStyle/>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Capture someone’s attention and convey what we do in a limited amount of time</a:t>
            </a:r>
          </a:p>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Our elevator pitches should:</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Be concise and compelling</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Make a strong first impression</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Use a conversational tone</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Convey our passion and personal connection to the mission</a:t>
            </a:r>
          </a:p>
          <a:p>
            <a:pPr marL="800100" lvl="1"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Be flexible to fit a specific audience</a:t>
            </a:r>
          </a:p>
          <a:p>
            <a:pPr marL="800100" lvl="1" indent="-342900">
              <a:lnSpc>
                <a:spcPct val="134000"/>
              </a:lnSpc>
              <a:spcAft>
                <a:spcPts val="1200"/>
              </a:spcAft>
              <a:buFont typeface="Arial" panose="020B0604020202020204" pitchFamily="34" charset="0"/>
              <a:buChar char="•"/>
            </a:pPr>
            <a:endParaRPr lang="en-US" sz="2400">
              <a:solidFill>
                <a:schemeClr val="tx1">
                  <a:lumMod val="95000"/>
                  <a:lumOff val="5000"/>
                </a:schemeClr>
              </a:solidFill>
              <a:latin typeface="Proxima Nova Rg" panose="02000506030000020004" pitchFamily="50" charset="0"/>
            </a:endParaRPr>
          </a:p>
          <a:p>
            <a:pPr marL="800100" lvl="1" indent="-342900">
              <a:lnSpc>
                <a:spcPct val="134000"/>
              </a:lnSpc>
              <a:spcAft>
                <a:spcPts val="1200"/>
              </a:spcAft>
              <a:buFont typeface="Arial" panose="020B0604020202020204" pitchFamily="34" charset="0"/>
              <a:buChar char="•"/>
            </a:pPr>
            <a:endParaRPr lang="en-US" sz="2400">
              <a:solidFill>
                <a:schemeClr val="tx1">
                  <a:lumMod val="95000"/>
                  <a:lumOff val="5000"/>
                </a:schemeClr>
              </a:solidFill>
              <a:latin typeface="Proxima Nova Rg" panose="02000506030000020004" pitchFamily="50" charset="0"/>
            </a:endParaRPr>
          </a:p>
          <a:p>
            <a:pPr marL="342900" indent="-342900">
              <a:lnSpc>
                <a:spcPct val="134000"/>
              </a:lnSpc>
              <a:spcAft>
                <a:spcPts val="1200"/>
              </a:spcAft>
              <a:buFont typeface="Arial" panose="020B0604020202020204" pitchFamily="34" charset="0"/>
              <a:buChar char="•"/>
            </a:pPr>
            <a:endParaRPr lang="en-US" sz="2400">
              <a:solidFill>
                <a:schemeClr val="tx1">
                  <a:lumMod val="95000"/>
                  <a:lumOff val="5000"/>
                </a:schemeClr>
              </a:solidFill>
              <a:latin typeface="Proxima Nova Rg" panose="02000506030000020004" pitchFamily="50" charset="0"/>
            </a:endParaRPr>
          </a:p>
        </p:txBody>
      </p:sp>
      <p:sp>
        <p:nvSpPr>
          <p:cNvPr id="6" name="TextBox 5">
            <a:extLst>
              <a:ext uri="{FF2B5EF4-FFF2-40B4-BE49-F238E27FC236}">
                <a16:creationId xmlns:a16="http://schemas.microsoft.com/office/drawing/2014/main" id="{039738C7-41BE-4952-A217-5FF1C7239581}"/>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What is an Elevator Speech?</a:t>
            </a:r>
          </a:p>
        </p:txBody>
      </p:sp>
      <p:pic>
        <p:nvPicPr>
          <p:cNvPr id="2" name="Picture 2" descr="white wooden door with black metal door lever">
            <a:extLst>
              <a:ext uri="{FF2B5EF4-FFF2-40B4-BE49-F238E27FC236}">
                <a16:creationId xmlns:a16="http://schemas.microsoft.com/office/drawing/2014/main" id="{0817ED86-16B3-807C-F7AB-0424C8699C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8311"/>
          <a:stretch/>
        </p:blipFill>
        <p:spPr bwMode="auto">
          <a:xfrm>
            <a:off x="7199440" y="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8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554683-B01A-F4BB-3A3B-CE2286CB7306}"/>
            </a:ext>
          </a:extLst>
        </p:cNvPr>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ree Portrait of Young Woman Stock Photo">
            <a:extLst>
              <a:ext uri="{FF2B5EF4-FFF2-40B4-BE49-F238E27FC236}">
                <a16:creationId xmlns:a16="http://schemas.microsoft.com/office/drawing/2014/main" id="{C53365AD-20CC-BB47-05EE-EF086B6C1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205" b="48454"/>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220026D-2D25-2323-33BD-2AEC35AD2D86}"/>
              </a:ext>
            </a:extLst>
          </p:cNvPr>
          <p:cNvSpPr txBox="1"/>
          <p:nvPr/>
        </p:nvSpPr>
        <p:spPr>
          <a:xfrm>
            <a:off x="7565571" y="705475"/>
            <a:ext cx="3505199" cy="1754326"/>
          </a:xfrm>
          <a:prstGeom prst="rect">
            <a:avLst/>
          </a:prstGeom>
          <a:noFill/>
        </p:spPr>
        <p:txBody>
          <a:bodyPr wrap="square" rtlCol="0">
            <a:spAutoFit/>
          </a:bodyPr>
          <a:lstStyle/>
          <a:p>
            <a:pPr algn="ctr"/>
            <a:r>
              <a:rPr lang="en-US" sz="3600" b="1">
                <a:solidFill>
                  <a:srgbClr val="00457C"/>
                </a:solidFill>
                <a:latin typeface="Brandon Grotesque" panose="020B0503020203060202"/>
              </a:rPr>
              <a:t>Yes, we are experts on all things CASA….</a:t>
            </a:r>
          </a:p>
        </p:txBody>
      </p:sp>
      <p:sp>
        <p:nvSpPr>
          <p:cNvPr id="3" name="TextBox 2">
            <a:extLst>
              <a:ext uri="{FF2B5EF4-FFF2-40B4-BE49-F238E27FC236}">
                <a16:creationId xmlns:a16="http://schemas.microsoft.com/office/drawing/2014/main" id="{E45AC9E3-22F0-2FAB-17F3-745813981DE7}"/>
              </a:ext>
            </a:extLst>
          </p:cNvPr>
          <p:cNvSpPr txBox="1"/>
          <p:nvPr/>
        </p:nvSpPr>
        <p:spPr>
          <a:xfrm>
            <a:off x="7325395" y="2980211"/>
            <a:ext cx="4082140" cy="3158951"/>
          </a:xfrm>
          <a:prstGeom prst="rect">
            <a:avLst/>
          </a:prstGeom>
          <a:noFill/>
        </p:spPr>
        <p:txBody>
          <a:bodyPr wrap="square" rtlCol="0">
            <a:normAutofit/>
          </a:bodyPr>
          <a:lstStyle/>
          <a:p>
            <a:pPr algn="ctr">
              <a:lnSpc>
                <a:spcPct val="134000"/>
              </a:lnSpc>
              <a:spcAft>
                <a:spcPts val="1200"/>
              </a:spcAft>
            </a:pPr>
            <a:r>
              <a:rPr lang="en-US" sz="2400">
                <a:solidFill>
                  <a:schemeClr val="tx1">
                    <a:lumMod val="95000"/>
                    <a:lumOff val="5000"/>
                  </a:schemeClr>
                </a:solidFill>
                <a:latin typeface="Proxima Nova Rg" panose="02000506030000020004" pitchFamily="50" charset="0"/>
              </a:rPr>
              <a:t>But how do we talk about CASA to people who have never heard of us and don’t know what we do?</a:t>
            </a:r>
          </a:p>
        </p:txBody>
      </p:sp>
    </p:spTree>
    <p:extLst>
      <p:ext uri="{BB962C8B-B14F-4D97-AF65-F5344CB8AC3E}">
        <p14:creationId xmlns:p14="http://schemas.microsoft.com/office/powerpoint/2010/main" val="169211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7E0ED8-9A4C-1857-233D-CCFC082D262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2F383F-B981-4BC3-9E2B-7BE938CE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240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AA485AD-076E-4077-A6E6-C3C9F0C39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088DBDF-80D5-4FC0-8A54-9D660B728D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19" name="Rectangle 18">
            <a:extLst>
              <a:ext uri="{FF2B5EF4-FFF2-40B4-BE49-F238E27FC236}">
                <a16:creationId xmlns:a16="http://schemas.microsoft.com/office/drawing/2014/main" id="{58D235B8-3D10-493F-88AC-84BB404C1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2" descr="a woman standing next to a man under a tent">
            <a:extLst>
              <a:ext uri="{FF2B5EF4-FFF2-40B4-BE49-F238E27FC236}">
                <a16:creationId xmlns:a16="http://schemas.microsoft.com/office/drawing/2014/main" id="{6A8478B3-A8AA-A40E-BA2F-30E726E741DD}"/>
              </a:ext>
            </a:extLst>
          </p:cNvPr>
          <p:cNvPicPr>
            <a:picLocks noChangeAspect="1" noChangeArrowheads="1"/>
          </p:cNvPicPr>
          <p:nvPr/>
        </p:nvPicPr>
        <p:blipFill>
          <a:blip r:embed="rId4" cstate="print">
            <a:alphaModFix amt="60000"/>
            <a:extLst>
              <a:ext uri="{28A0092B-C50C-407E-A947-70E740481C1C}">
                <a14:useLocalDpi xmlns:a14="http://schemas.microsoft.com/office/drawing/2010/main" val="0"/>
              </a:ext>
            </a:extLst>
          </a:blip>
          <a:srcRect t="15744" r="3" b="3"/>
          <a:stretch/>
        </p:blipFill>
        <p:spPr bwMode="auto">
          <a:xfrm>
            <a:off x="20" y="10"/>
            <a:ext cx="6097022" cy="34289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people inside conference">
            <a:extLst>
              <a:ext uri="{FF2B5EF4-FFF2-40B4-BE49-F238E27FC236}">
                <a16:creationId xmlns:a16="http://schemas.microsoft.com/office/drawing/2014/main" id="{013920A4-B72A-3783-191D-E1486BEEF468}"/>
              </a:ext>
            </a:extLst>
          </p:cNvPr>
          <p:cNvPicPr>
            <a:picLocks noChangeAspect="1" noChangeArrowheads="1"/>
          </p:cNvPicPr>
          <p:nvPr/>
        </p:nvPicPr>
        <p:blipFill>
          <a:blip r:embed="rId5" cstate="print">
            <a:alphaModFix amt="60000"/>
            <a:extLst>
              <a:ext uri="{28A0092B-C50C-407E-A947-70E740481C1C}">
                <a14:useLocalDpi xmlns:a14="http://schemas.microsoft.com/office/drawing/2010/main" val="0"/>
              </a:ext>
            </a:extLst>
          </a:blip>
          <a:srcRect t="11050" b="4647"/>
          <a:stretch/>
        </p:blipFill>
        <p:spPr bwMode="auto">
          <a:xfrm>
            <a:off x="6098422" y="10"/>
            <a:ext cx="609357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Free Joyful stylish multiethnic women crossing road and smiling Stock Photo">
            <a:extLst>
              <a:ext uri="{FF2B5EF4-FFF2-40B4-BE49-F238E27FC236}">
                <a16:creationId xmlns:a16="http://schemas.microsoft.com/office/drawing/2014/main" id="{B82B9B33-142E-34D4-AFBE-6E0F7E286D8A}"/>
              </a:ext>
            </a:extLst>
          </p:cNvPr>
          <p:cNvPicPr>
            <a:picLocks noChangeAspect="1" noChangeArrowheads="1"/>
          </p:cNvPicPr>
          <p:nvPr/>
        </p:nvPicPr>
        <p:blipFill>
          <a:blip r:embed="rId6">
            <a:alphaModFix amt="60000"/>
            <a:extLst>
              <a:ext uri="{28A0092B-C50C-407E-A947-70E740481C1C}">
                <a14:useLocalDpi xmlns:a14="http://schemas.microsoft.com/office/drawing/2010/main" val="0"/>
              </a:ext>
            </a:extLst>
          </a:blip>
          <a:srcRect b="15697"/>
          <a:stretch/>
        </p:blipFill>
        <p:spPr bwMode="auto">
          <a:xfrm>
            <a:off x="7328" y="3429000"/>
            <a:ext cx="609357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Free Man Wearing Gray Dress Shirt and Blue Jeans Stock Photo">
            <a:extLst>
              <a:ext uri="{FF2B5EF4-FFF2-40B4-BE49-F238E27FC236}">
                <a16:creationId xmlns:a16="http://schemas.microsoft.com/office/drawing/2014/main" id="{F93866DF-5312-AB1D-7627-5F8B4742EE41}"/>
              </a:ext>
            </a:extLst>
          </p:cNvPr>
          <p:cNvPicPr>
            <a:picLocks noChangeAspect="1" noChangeArrowheads="1"/>
          </p:cNvPicPr>
          <p:nvPr/>
        </p:nvPicPr>
        <p:blipFill>
          <a:blip r:embed="rId7">
            <a:alphaModFix amt="60000"/>
            <a:extLst>
              <a:ext uri="{28A0092B-C50C-407E-A947-70E740481C1C}">
                <a14:useLocalDpi xmlns:a14="http://schemas.microsoft.com/office/drawing/2010/main" val="0"/>
              </a:ext>
            </a:extLst>
          </a:blip>
          <a:srcRect t="15697"/>
          <a:stretch/>
        </p:blipFill>
        <p:spPr bwMode="auto">
          <a:xfrm>
            <a:off x="6101860" y="3429000"/>
            <a:ext cx="6093578"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A864C8D-2161-C14D-EC5F-6960F7C0B4BA}"/>
              </a:ext>
            </a:extLst>
          </p:cNvPr>
          <p:cNvSpPr txBox="1"/>
          <p:nvPr/>
        </p:nvSpPr>
        <p:spPr>
          <a:xfrm>
            <a:off x="1283475" y="3000634"/>
            <a:ext cx="9801082" cy="2059637"/>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4800" b="1" kern="1200">
                <a:solidFill>
                  <a:schemeClr val="bg1"/>
                </a:solidFill>
                <a:latin typeface="+mj-lt"/>
                <a:ea typeface="+mj-ea"/>
                <a:cs typeface="+mj-cs"/>
              </a:rPr>
              <a:t>Using Your Pitch</a:t>
            </a:r>
          </a:p>
        </p:txBody>
      </p:sp>
    </p:spTree>
    <p:extLst>
      <p:ext uri="{BB962C8B-B14F-4D97-AF65-F5344CB8AC3E}">
        <p14:creationId xmlns:p14="http://schemas.microsoft.com/office/powerpoint/2010/main" val="2362347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60109-AC69-667F-6254-3014B4ADDD7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C280036-0680-C667-A9FB-80F3F51CF101}"/>
              </a:ext>
            </a:extLst>
          </p:cNvPr>
          <p:cNvSpPr txBox="1"/>
          <p:nvPr/>
        </p:nvSpPr>
        <p:spPr>
          <a:xfrm>
            <a:off x="1350260" y="2079170"/>
            <a:ext cx="4136140" cy="4508781"/>
          </a:xfrm>
          <a:prstGeom prst="rect">
            <a:avLst/>
          </a:prstGeom>
          <a:noFill/>
        </p:spPr>
        <p:txBody>
          <a:bodyPr wrap="square" rtlCol="0">
            <a:normAutofit/>
          </a:bodyPr>
          <a:lstStyle/>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Elevator Speech: 30 seconds to 2 minutes</a:t>
            </a:r>
          </a:p>
          <a:p>
            <a:pPr marL="342900" indent="-342900">
              <a:lnSpc>
                <a:spcPct val="134000"/>
              </a:lnSpc>
              <a:spcAft>
                <a:spcPts val="1200"/>
              </a:spcAft>
              <a:buFont typeface="Arial" panose="020B0604020202020204" pitchFamily="34" charset="0"/>
              <a:buChar char="•"/>
            </a:pPr>
            <a:r>
              <a:rPr lang="en-US" sz="2400">
                <a:solidFill>
                  <a:schemeClr val="tx1">
                    <a:lumMod val="95000"/>
                    <a:lumOff val="5000"/>
                  </a:schemeClr>
                </a:solidFill>
                <a:latin typeface="Proxima Nova Rg" panose="02000506030000020004" pitchFamily="50" charset="0"/>
              </a:rPr>
              <a:t>Extended pitch: Expand your elevator pitch to give a longer presentation </a:t>
            </a:r>
          </a:p>
        </p:txBody>
      </p:sp>
      <p:sp>
        <p:nvSpPr>
          <p:cNvPr id="6" name="TextBox 5">
            <a:extLst>
              <a:ext uri="{FF2B5EF4-FFF2-40B4-BE49-F238E27FC236}">
                <a16:creationId xmlns:a16="http://schemas.microsoft.com/office/drawing/2014/main" id="{69626EF0-C12E-1840-FB48-77D8E10D16A7}"/>
              </a:ext>
            </a:extLst>
          </p:cNvPr>
          <p:cNvSpPr txBox="1"/>
          <p:nvPr/>
        </p:nvSpPr>
        <p:spPr>
          <a:xfrm>
            <a:off x="1350261" y="270048"/>
            <a:ext cx="10536938" cy="646331"/>
          </a:xfrm>
          <a:prstGeom prst="rect">
            <a:avLst/>
          </a:prstGeom>
          <a:noFill/>
        </p:spPr>
        <p:txBody>
          <a:bodyPr wrap="square" rtlCol="0">
            <a:spAutoFit/>
          </a:bodyPr>
          <a:lstStyle/>
          <a:p>
            <a:r>
              <a:rPr lang="en-US" sz="3600" b="1">
                <a:solidFill>
                  <a:srgbClr val="00457C"/>
                </a:solidFill>
                <a:latin typeface="Brandon Grotesque" panose="020B0503020203060202"/>
              </a:rPr>
              <a:t>Versions of a Pitch</a:t>
            </a:r>
          </a:p>
        </p:txBody>
      </p:sp>
      <p:pic>
        <p:nvPicPr>
          <p:cNvPr id="2" name="Picture 2" descr="Two business people in the elevator in modern office building.">
            <a:extLst>
              <a:ext uri="{FF2B5EF4-FFF2-40B4-BE49-F238E27FC236}">
                <a16:creationId xmlns:a16="http://schemas.microsoft.com/office/drawing/2014/main" id="{D1004F55-D769-8CE3-C450-F7284D36B3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1242" r="-2" b="9784"/>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4" descr="a man standing in front of a group of people">
            <a:extLst>
              <a:ext uri="{FF2B5EF4-FFF2-40B4-BE49-F238E27FC236}">
                <a16:creationId xmlns:a16="http://schemas.microsoft.com/office/drawing/2014/main" id="{0CB3542E-0464-08D6-034B-08CB60E1FE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9515" r="-2" b="1511"/>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64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F3061-570A-EEAB-B3DF-6F41BBC1D81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277A29E-8548-BD32-A915-85BA5AAFC176}"/>
              </a:ext>
            </a:extLst>
          </p:cNvPr>
          <p:cNvSpPr txBox="1"/>
          <p:nvPr/>
        </p:nvSpPr>
        <p:spPr>
          <a:xfrm>
            <a:off x="1533487" y="3086748"/>
            <a:ext cx="9732824" cy="1507336"/>
          </a:xfrm>
          <a:prstGeom prst="rect">
            <a:avLst/>
          </a:prstGeom>
          <a:noFill/>
        </p:spPr>
        <p:txBody>
          <a:bodyPr wrap="square" rtlCol="0">
            <a:spAutoFit/>
          </a:bodyPr>
          <a:lstStyle/>
          <a:p>
            <a:pPr>
              <a:lnSpc>
                <a:spcPct val="75000"/>
              </a:lnSpc>
            </a:pPr>
            <a:r>
              <a:rPr lang="en-US" sz="6000" b="1" spc="100">
                <a:ln w="3175">
                  <a:noFill/>
                </a:ln>
                <a:solidFill>
                  <a:schemeClr val="bg1"/>
                </a:solidFill>
                <a:latin typeface="Brandon Grotesque" panose="020B0503020203060202"/>
              </a:rPr>
              <a:t>Key Components of an Effective Pitch</a:t>
            </a:r>
          </a:p>
        </p:txBody>
      </p:sp>
    </p:spTree>
    <p:extLst>
      <p:ext uri="{BB962C8B-B14F-4D97-AF65-F5344CB8AC3E}">
        <p14:creationId xmlns:p14="http://schemas.microsoft.com/office/powerpoint/2010/main" val="1526483655"/>
      </p:ext>
    </p:extLst>
  </p:cSld>
  <p:clrMapOvr>
    <a:masterClrMapping/>
  </p:clrMapOvr>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Kentucky CASA Network">
      <a:dk1>
        <a:srgbClr val="111111"/>
      </a:dk1>
      <a:lt1>
        <a:srgbClr val="FFFFFF"/>
      </a:lt1>
      <a:dk2>
        <a:srgbClr val="4D4D4D"/>
      </a:dk2>
      <a:lt2>
        <a:srgbClr val="FFFFFF"/>
      </a:lt2>
      <a:accent1>
        <a:srgbClr val="00447C"/>
      </a:accent1>
      <a:accent2>
        <a:srgbClr val="EE3124"/>
      </a:accent2>
      <a:accent3>
        <a:srgbClr val="4D4D4D"/>
      </a:accent3>
      <a:accent4>
        <a:srgbClr val="375172"/>
      </a:accent4>
      <a:accent5>
        <a:srgbClr val="E45D50"/>
      </a:accent5>
      <a:accent6>
        <a:srgbClr val="808285"/>
      </a:accent6>
      <a:hlink>
        <a:srgbClr val="000066"/>
      </a:hlink>
      <a:folHlink>
        <a:srgbClr val="0000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Kentucky CASA Network">
      <a:dk1>
        <a:srgbClr val="111111"/>
      </a:dk1>
      <a:lt1>
        <a:srgbClr val="FFFFFF"/>
      </a:lt1>
      <a:dk2>
        <a:srgbClr val="4D4D4D"/>
      </a:dk2>
      <a:lt2>
        <a:srgbClr val="FFFFFF"/>
      </a:lt2>
      <a:accent1>
        <a:srgbClr val="00447C"/>
      </a:accent1>
      <a:accent2>
        <a:srgbClr val="EE3124"/>
      </a:accent2>
      <a:accent3>
        <a:srgbClr val="4D4D4D"/>
      </a:accent3>
      <a:accent4>
        <a:srgbClr val="375172"/>
      </a:accent4>
      <a:accent5>
        <a:srgbClr val="E45D50"/>
      </a:accent5>
      <a:accent6>
        <a:srgbClr val="808285"/>
      </a:accent6>
      <a:hlink>
        <a:srgbClr val="000066"/>
      </a:hlink>
      <a:folHlink>
        <a:srgbClr val="0000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704BFDE41382748A87F89450F133FE9" ma:contentTypeVersion="18" ma:contentTypeDescription="Create a new document." ma:contentTypeScope="" ma:versionID="153804eb1a4e184a4988becde91dae32">
  <xsd:schema xmlns:xsd="http://www.w3.org/2001/XMLSchema" xmlns:xs="http://www.w3.org/2001/XMLSchema" xmlns:p="http://schemas.microsoft.com/office/2006/metadata/properties" xmlns:ns2="b0a867e8-3c44-4a1a-8c96-4cd6783c1e7d" xmlns:ns3="8663986b-7b7d-4926-9085-f09e905a74c2" targetNamespace="http://schemas.microsoft.com/office/2006/metadata/properties" ma:root="true" ma:fieldsID="df3ee4196488cbc39a781eeace8ed3b3" ns2:_="" ns3:_="">
    <xsd:import namespace="b0a867e8-3c44-4a1a-8c96-4cd6783c1e7d"/>
    <xsd:import namespace="8663986b-7b7d-4926-9085-f09e905a74c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a867e8-3c44-4a1a-8c96-4cd6783c1e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98cd3d7-83e1-406c-8ed8-386c8d85de1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63986b-7b7d-4926-9085-f09e905a74c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f72e25b-71e9-4da7-8834-18314ab5a0d5}" ma:internalName="TaxCatchAll" ma:showField="CatchAllData" ma:web="8663986b-7b7d-4926-9085-f09e905a74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A870BD-5D82-4A5D-BBF6-36A6EEA68FB6}">
  <ds:schemaRefs>
    <ds:schemaRef ds:uri="http://schemas.microsoft.com/sharepoint/v3/contenttype/forms"/>
  </ds:schemaRefs>
</ds:datastoreItem>
</file>

<file path=customXml/itemProps2.xml><?xml version="1.0" encoding="utf-8"?>
<ds:datastoreItem xmlns:ds="http://schemas.openxmlformats.org/officeDocument/2006/customXml" ds:itemID="{BDD8DB1E-02DF-4D64-B10A-79BCAA6C6E0B}">
  <ds:schemaRefs>
    <ds:schemaRef ds:uri="8663986b-7b7d-4926-9085-f09e905a74c2"/>
    <ds:schemaRef ds:uri="b0a867e8-3c44-4a1a-8c96-4cd6783c1e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38</TotalTime>
  <Words>4627</Words>
  <Application>Microsoft Office PowerPoint</Application>
  <PresentationFormat>Widescreen</PresentationFormat>
  <Paragraphs>369</Paragraphs>
  <Slides>43</Slides>
  <Notes>43</Notes>
  <HiddenSlides>1</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43</vt:i4>
      </vt:variant>
    </vt:vector>
  </HeadingPairs>
  <TitlesOfParts>
    <vt:vector size="61" baseType="lpstr">
      <vt:lpstr>Aptos</vt:lpstr>
      <vt:lpstr>Arial</vt:lpstr>
      <vt:lpstr>Brandon Grotesque</vt:lpstr>
      <vt:lpstr>Brandon Grotesque Light</vt:lpstr>
      <vt:lpstr>Brandon Grotesque Medium</vt:lpstr>
      <vt:lpstr>Calibri</vt:lpstr>
      <vt:lpstr>Montserrat Light</vt:lpstr>
      <vt:lpstr>Proxima Nova</vt:lpstr>
      <vt:lpstr>Proxima Nova Light</vt:lpstr>
      <vt:lpstr>Proxima Nova Lt</vt:lpstr>
      <vt:lpstr>Proxima Nova Rg</vt:lpstr>
      <vt:lpstr>Wingdings</vt:lpstr>
      <vt:lpstr>5_Office Theme</vt:lpstr>
      <vt:lpstr>Office Theme</vt:lpstr>
      <vt:lpstr>3_Office Theme</vt:lpstr>
      <vt:lpstr>2_Office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Melissa Paris</cp:lastModifiedBy>
  <cp:revision>3</cp:revision>
  <cp:lastPrinted>2024-10-29T02:51:26Z</cp:lastPrinted>
  <dcterms:created xsi:type="dcterms:W3CDTF">2024-10-15T18:29:25Z</dcterms:created>
  <dcterms:modified xsi:type="dcterms:W3CDTF">2024-11-13T20:47:47Z</dcterms:modified>
</cp:coreProperties>
</file>